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0" r:id="rId4"/>
    <p:sldId id="257" r:id="rId5"/>
    <p:sldId id="261" r:id="rId6"/>
    <p:sldId id="265" r:id="rId7"/>
    <p:sldId id="262" r:id="rId8"/>
    <p:sldId id="267" r:id="rId9"/>
    <p:sldId id="263" r:id="rId10"/>
    <p:sldId id="266" r:id="rId11"/>
    <p:sldId id="264" r:id="rId12"/>
  </p:sldIdLst>
  <p:sldSz cx="12192000" cy="6858000"/>
  <p:notesSz cx="6858000" cy="9144000"/>
  <p:embeddedFontLst>
    <p:embeddedFont>
      <p:font typeface="Rix떡볶이 M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한컴 고딕" panose="02000500000000000000" pitchFamily="2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84467"/>
    <a:srgbClr val="842C3B"/>
    <a:srgbClr val="B25E76"/>
    <a:srgbClr val="FFCCCC"/>
    <a:srgbClr val="FF9999"/>
    <a:srgbClr val="ED6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86969" autoAdjust="0"/>
  </p:normalViewPr>
  <p:slideViewPr>
    <p:cSldViewPr snapToGrid="0">
      <p:cViewPr varScale="1">
        <p:scale>
          <a:sx n="64" d="100"/>
          <a:sy n="64" d="100"/>
        </p:scale>
        <p:origin x="14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E81C5-65CC-42F5-9AA5-51EA0D377B10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84958-19CF-4925-8C61-14DD841EC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제작할 게임은 </a:t>
            </a:r>
            <a:r>
              <a:rPr lang="ko-KR" altLang="en-US" dirty="0" err="1"/>
              <a:t>썸녀의</a:t>
            </a:r>
            <a:r>
              <a:rPr lang="ko-KR" altLang="en-US" dirty="0"/>
              <a:t> 이상형이 스포츠게임 잘하는 남자라니</a:t>
            </a:r>
            <a:r>
              <a:rPr lang="en-US" altLang="ko-KR" dirty="0"/>
              <a:t>. </a:t>
            </a:r>
            <a:r>
              <a:rPr lang="ko-KR" altLang="en-US" dirty="0"/>
              <a:t>무리무리</a:t>
            </a:r>
            <a:r>
              <a:rPr lang="en-US" altLang="ko-KR" dirty="0"/>
              <a:t>! </a:t>
            </a:r>
            <a:r>
              <a:rPr lang="ko-KR" altLang="en-US" dirty="0"/>
              <a:t>무리가 </a:t>
            </a:r>
            <a:r>
              <a:rPr lang="ko-KR" altLang="en-US" dirty="0" err="1"/>
              <a:t>아니었다입니다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7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마우스를 </a:t>
            </a:r>
            <a:r>
              <a:rPr lang="ko-KR" altLang="en-US" dirty="0" err="1"/>
              <a:t>누른시점의</a:t>
            </a:r>
            <a:r>
              <a:rPr lang="ko-KR" altLang="en-US" dirty="0"/>
              <a:t> 시간과 마우스좌표를 기억하고</a:t>
            </a:r>
            <a:r>
              <a:rPr lang="en-US" altLang="ko-KR" dirty="0"/>
              <a:t>, </a:t>
            </a:r>
            <a:r>
              <a:rPr lang="ko-KR" altLang="en-US" dirty="0"/>
              <a:t>마우스를 뗀 시점의 시간과 마우스좌표와 비교해서 농구공을 던질 속도와 방향을 </a:t>
            </a:r>
            <a:r>
              <a:rPr lang="ko-KR" altLang="en-US" dirty="0" err="1"/>
              <a:t>결정하는방식으로</a:t>
            </a:r>
            <a:r>
              <a:rPr lang="ko-KR" altLang="en-US" dirty="0"/>
              <a:t> </a:t>
            </a:r>
            <a:r>
              <a:rPr lang="ko-KR" altLang="en-US" dirty="0" err="1"/>
              <a:t>구현할것입니다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60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제 </a:t>
            </a:r>
            <a:r>
              <a:rPr lang="en-US" altLang="ko-KR" dirty="0"/>
              <a:t>1</a:t>
            </a:r>
            <a:r>
              <a:rPr lang="ko-KR" altLang="en-US" dirty="0"/>
              <a:t>주차부터 </a:t>
            </a:r>
            <a:r>
              <a:rPr lang="en-US" altLang="ko-KR" dirty="0"/>
              <a:t>8</a:t>
            </a:r>
            <a:r>
              <a:rPr lang="ko-KR" altLang="en-US" dirty="0"/>
              <a:t>주차까지의 </a:t>
            </a:r>
            <a:r>
              <a:rPr lang="ko-KR" altLang="en-US" dirty="0" err="1"/>
              <a:t>개발일정입니다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들어주셔서감사합니다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1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제목만 들으시면 </a:t>
            </a:r>
            <a:r>
              <a:rPr lang="ko-KR" altLang="en-US" dirty="0" err="1"/>
              <a:t>스포츠게임이아니라</a:t>
            </a:r>
            <a:r>
              <a:rPr lang="ko-KR" altLang="en-US" dirty="0"/>
              <a:t> </a:t>
            </a:r>
            <a:r>
              <a:rPr lang="ko-KR" altLang="en-US" dirty="0" err="1"/>
              <a:t>연애시뮬레이션게임이라고</a:t>
            </a:r>
            <a:r>
              <a:rPr lang="ko-KR" altLang="en-US" dirty="0"/>
              <a:t> </a:t>
            </a:r>
            <a:r>
              <a:rPr lang="ko-KR" altLang="en-US" dirty="0" err="1"/>
              <a:t>오해하실수있으나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dirty="0" err="1"/>
              <a:t>스포츠게임입니다</a:t>
            </a:r>
            <a:r>
              <a:rPr lang="en-US" altLang="ko-KR" dirty="0"/>
              <a:t>. </a:t>
            </a:r>
            <a:r>
              <a:rPr lang="ko-KR" altLang="en-US" dirty="0"/>
              <a:t>여주인공의 마음을 </a:t>
            </a:r>
            <a:r>
              <a:rPr lang="ko-KR" altLang="en-US" dirty="0" err="1"/>
              <a:t>얻기위해</a:t>
            </a:r>
            <a:r>
              <a:rPr lang="ko-KR" altLang="en-US" dirty="0"/>
              <a:t> 여주인공과 볼링</a:t>
            </a:r>
            <a:r>
              <a:rPr lang="en-US" altLang="ko-KR" dirty="0"/>
              <a:t>,</a:t>
            </a:r>
            <a:r>
              <a:rPr lang="ko-KR" altLang="en-US" dirty="0"/>
              <a:t>에어하키</a:t>
            </a:r>
            <a:r>
              <a:rPr lang="en-US" altLang="ko-KR" dirty="0"/>
              <a:t>,</a:t>
            </a:r>
            <a:r>
              <a:rPr lang="ko-KR" altLang="en-US" dirty="0"/>
              <a:t>농구로 승부하는 게임입니다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</a:t>
            </a:r>
            <a:r>
              <a:rPr lang="ko-KR" altLang="en-US" dirty="0" err="1"/>
              <a:t>씬은</a:t>
            </a:r>
            <a:r>
              <a:rPr lang="ko-KR" altLang="en-US" dirty="0"/>
              <a:t> 텍스트게임으로 진행되는데</a:t>
            </a:r>
            <a:r>
              <a:rPr lang="en-US" altLang="ko-KR" dirty="0"/>
              <a:t>. </a:t>
            </a:r>
            <a:r>
              <a:rPr lang="ko-KR" altLang="en-US" dirty="0"/>
              <a:t>화면을 터치하거나 </a:t>
            </a:r>
            <a:r>
              <a:rPr lang="ko-KR" altLang="en-US" dirty="0" err="1"/>
              <a:t>엔터키를</a:t>
            </a:r>
            <a:r>
              <a:rPr lang="ko-KR" altLang="en-US" dirty="0"/>
              <a:t> 누르면 다음 대사로 넘어가고</a:t>
            </a:r>
            <a:r>
              <a:rPr lang="en-US" altLang="ko-KR" dirty="0"/>
              <a:t>, </a:t>
            </a:r>
            <a:r>
              <a:rPr lang="ko-KR" altLang="en-US" dirty="0"/>
              <a:t>모든 대사를 보면 </a:t>
            </a:r>
            <a:r>
              <a:rPr lang="ko-KR" altLang="en-US" dirty="0" err="1"/>
              <a:t>대화씬이</a:t>
            </a:r>
            <a:r>
              <a:rPr lang="ko-KR" altLang="en-US" dirty="0"/>
              <a:t> 끝납니다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8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같은 텍스트게임은 대사와 출력할 정보를 저장하는 리스트를 만들어서 구현할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3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대화씬이</a:t>
            </a:r>
            <a:r>
              <a:rPr lang="ko-KR" altLang="en-US" dirty="0"/>
              <a:t> 끝나면</a:t>
            </a:r>
            <a:r>
              <a:rPr lang="en-US" altLang="ko-KR" dirty="0"/>
              <a:t>,  </a:t>
            </a:r>
            <a:r>
              <a:rPr lang="ko-KR" altLang="en-US" dirty="0"/>
              <a:t>볼링게임을 시작합니다</a:t>
            </a:r>
            <a:r>
              <a:rPr lang="en-US" altLang="ko-KR" dirty="0"/>
              <a:t>. </a:t>
            </a:r>
            <a:r>
              <a:rPr lang="ko-KR" altLang="en-US" dirty="0"/>
              <a:t>이리저리 움직이는 막대바들을 타이밍을 맞춰서 볼링공을 굴리는 게임입니다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6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내턴이</a:t>
            </a:r>
            <a:r>
              <a:rPr lang="ko-KR" altLang="en-US" dirty="0"/>
              <a:t> 오면 방향을 조절하는 화살표바가 </a:t>
            </a:r>
            <a:r>
              <a:rPr lang="en-US" altLang="ko-KR" dirty="0"/>
              <a:t>0</a:t>
            </a:r>
            <a:r>
              <a:rPr lang="ko-KR" altLang="en-US" dirty="0"/>
              <a:t>도에서 </a:t>
            </a:r>
            <a:r>
              <a:rPr lang="en-US" altLang="ko-KR" dirty="0"/>
              <a:t>180</a:t>
            </a:r>
            <a:r>
              <a:rPr lang="ko-KR" altLang="en-US" dirty="0"/>
              <a:t>도 사이로 반원을 그리며 따르게 움직입니다</a:t>
            </a:r>
            <a:r>
              <a:rPr lang="en-US" altLang="ko-KR" dirty="0"/>
              <a:t>. </a:t>
            </a:r>
            <a:r>
              <a:rPr lang="ko-KR" altLang="en-US" dirty="0"/>
              <a:t>타이밍에 맞춰 클릭하면</a:t>
            </a:r>
            <a:r>
              <a:rPr lang="en-US" altLang="ko-KR" dirty="0"/>
              <a:t>, </a:t>
            </a:r>
            <a:r>
              <a:rPr lang="ko-KR" altLang="en-US" dirty="0" err="1"/>
              <a:t>클릭했을때의</a:t>
            </a:r>
            <a:r>
              <a:rPr lang="ko-KR" altLang="en-US" dirty="0"/>
              <a:t> 화살표바의 각도가 볼링공으로 전달되고</a:t>
            </a:r>
            <a:r>
              <a:rPr lang="en-US" altLang="ko-KR" dirty="0"/>
              <a:t>, </a:t>
            </a:r>
            <a:r>
              <a:rPr lang="ko-KR" altLang="en-US" dirty="0"/>
              <a:t>파워를 조절하는 </a:t>
            </a:r>
            <a:r>
              <a:rPr lang="ko-KR" altLang="en-US" dirty="0" err="1"/>
              <a:t>막대바역시</a:t>
            </a:r>
            <a:r>
              <a:rPr lang="ko-KR" altLang="en-US" dirty="0"/>
              <a:t> 막대바의 높이가 볼링공의 파워로 전달됩니다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1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볼링후에는</a:t>
            </a:r>
            <a:r>
              <a:rPr lang="en-US" altLang="ko-KR" dirty="0"/>
              <a:t>, </a:t>
            </a:r>
            <a:r>
              <a:rPr lang="ko-KR" altLang="en-US" dirty="0"/>
              <a:t>에어하키가 시작됩니다</a:t>
            </a:r>
            <a:r>
              <a:rPr lang="en-US" altLang="ko-KR" dirty="0"/>
              <a:t>. </a:t>
            </a:r>
            <a:r>
              <a:rPr lang="ko-KR" altLang="en-US" dirty="0"/>
              <a:t>양쪽에 플레이어들의 이미지가 출력되며</a:t>
            </a:r>
            <a:r>
              <a:rPr lang="en-US" altLang="ko-KR" dirty="0"/>
              <a:t>, </a:t>
            </a:r>
            <a:r>
              <a:rPr lang="ko-KR" altLang="en-US" dirty="0" err="1"/>
              <a:t>이기고있는쪽은</a:t>
            </a:r>
            <a:r>
              <a:rPr lang="ko-KR" altLang="en-US" dirty="0"/>
              <a:t> 표정이 밝게 변하고 </a:t>
            </a:r>
            <a:r>
              <a:rPr lang="ko-KR" altLang="en-US" dirty="0" err="1"/>
              <a:t>지고있는쪽은</a:t>
            </a:r>
            <a:r>
              <a:rPr lang="ko-KR" altLang="en-US" dirty="0"/>
              <a:t> </a:t>
            </a:r>
            <a:r>
              <a:rPr lang="ko-KR" altLang="en-US" dirty="0" err="1"/>
              <a:t>슬픈표정을</a:t>
            </a:r>
            <a:r>
              <a:rPr lang="ko-KR" altLang="en-US" dirty="0"/>
              <a:t> 짓습니다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에어하키의 경우에는 </a:t>
            </a:r>
            <a:r>
              <a:rPr lang="ko-KR" altLang="en-US" dirty="0" err="1"/>
              <a:t>하키퍽이</a:t>
            </a:r>
            <a:r>
              <a:rPr lang="ko-KR" altLang="en-US" dirty="0"/>
              <a:t> 채나 벽에 닿았을 때 </a:t>
            </a:r>
            <a:r>
              <a:rPr lang="ko-KR" altLang="en-US" dirty="0" err="1"/>
              <a:t>하키퍽의</a:t>
            </a:r>
            <a:r>
              <a:rPr lang="ko-KR" altLang="en-US" dirty="0"/>
              <a:t> 각도를 변화시켜 </a:t>
            </a:r>
            <a:r>
              <a:rPr lang="ko-KR" altLang="en-US" dirty="0" err="1"/>
              <a:t>구현할것입니다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0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다음게임은 농구게임으로</a:t>
            </a:r>
            <a:r>
              <a:rPr lang="en-US" altLang="ko-KR" dirty="0"/>
              <a:t>, </a:t>
            </a:r>
            <a:r>
              <a:rPr lang="ko-KR" altLang="en-US" dirty="0"/>
              <a:t>움직이는 골대에 농구공을 드래그해 슛을 시간내에 </a:t>
            </a:r>
            <a:r>
              <a:rPr lang="ko-KR" altLang="en-US" dirty="0" err="1"/>
              <a:t>최대한많이넣는게임입니다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1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E0BD7-FB88-FDC2-8F79-E7DF55FF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9042D9-621E-B2E7-F83E-6A89FB657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D0C5B-1C3D-7598-0149-3C8F510B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9FE18-75D3-1530-3BF7-127DC4DD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B62AC-86DB-ADA5-F151-ACC288F8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B8871-CF83-DFAC-118C-19962F2F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154623-BF75-FCD2-85EA-230A10FCA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7589C-825E-D0A0-9FE8-552BDE85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3C50D-48DD-259A-80CC-32BE19A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46119-C6F7-3FBA-8B2E-4BE06AE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2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8C0041-B4DB-114F-5AE5-44E11CA98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3C4E5-66DB-436E-41FD-664207F2B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B54F9-616E-656F-D1DE-0C67F3FE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C2F70-8416-F888-69B2-BADE03B8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76074-EECC-BCA0-5EF5-F86F2EA1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5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512-C5B0-BB36-9232-F313F58C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C79C8-E05E-16E8-529D-C1F0C49A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90347-16CB-521E-A6FC-5B3C1CB7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65E14-2019-1D8F-FCC9-77A2226F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458F6-EE87-E069-519D-9C6BAA0F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4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CBAE-22FC-D497-ED49-865A4639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E1219-AFB3-5164-E7A2-D7BEDD619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1DE06-078C-95F0-B6B7-60A51D55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0E6BE-634A-618D-2A49-EC3503E1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1988C-ECEF-AF74-1CAA-4C5DC5FD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6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493C8-4BA6-A057-86C4-94892B07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954CA-381F-6773-0B11-F58F46EF5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82A90-5B82-9EA8-224D-599B37181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20AC23-B2DD-C5D2-FE0D-6AFF848A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04133-0B38-DA58-F4F6-5B128D9F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86EAA-22B7-96CE-62D0-0D710665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4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C927A-D782-F3E5-86CD-CB5901BD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13675-54BC-4E11-609E-924DBA36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9611E-7373-5A10-C402-ED697145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5F2AB1-057E-70AF-10A2-07705A6A2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403F5B-6CC6-24B2-B427-63819F2E9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020F1C-AD8D-6357-120E-7CE1A70CC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8D4F3B-F276-3C58-725E-6B677183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F94C50-2123-4706-BE38-4F031F47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C09D-EECE-7A54-345E-DA2A7011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B40ED9-FCF1-78A6-E099-DDD12326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14D48-5FBC-A7BA-25CD-405B59C6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9B973A-7A02-087D-ECE6-ACBDA40E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0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3853D-EFD2-3CAD-4063-05EFE2C1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EFFDD4-B3F5-F78E-FFAC-44875AE6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DDEAD-0482-EDA6-0BCC-F0ADFB5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4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CE718-89EE-BD73-E3E7-5B428118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8A0C9-E670-57A7-FDB1-25DAB750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832247-97C7-B01C-1E74-7B49B23F1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6CBA3-7BA9-28C2-CE82-39AD311E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16CAB9-C438-AE8B-9CF0-3419DEF1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00E87-0029-A7ED-325C-8C825FD8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2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909E1-7C1A-5280-3FDA-900558E6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829F6D-F52D-7060-81F8-CA02D493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B5DD6-2619-ECAD-E445-B8422409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7234F-9E9D-9CA3-BC5E-50BBFE4A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AC093-DEFE-3B59-53C9-34FDA4FB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D7E1D-B954-6F3A-1A88-4B3237BB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E93E25-8D76-AAB9-B8FA-6758EDDD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37247-8283-AB5A-197B-4B5273793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532F5-5F99-140C-B3D0-4709FEEC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6B51A-5BC7-4A91-9D97-C2D5AEE9C029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7ED85-7586-1861-5547-0FEBAF44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4C9E2-46C8-5089-5B05-2A051B60E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3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43EA9A-9228-8C4A-58C5-9D9D3156F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05" y="-150902"/>
            <a:ext cx="7425374" cy="7425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36314-6A71-F017-50E1-CEDBCDCC5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93" y="-205488"/>
            <a:ext cx="7704619" cy="7704619"/>
          </a:xfrm>
          <a:prstGeom prst="rect">
            <a:avLst/>
          </a:prstGeom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42AF16E9-9C09-46C2-7439-9DCBF87E67B6}"/>
              </a:ext>
            </a:extLst>
          </p:cNvPr>
          <p:cNvSpPr/>
          <p:nvPr/>
        </p:nvSpPr>
        <p:spPr>
          <a:xfrm>
            <a:off x="-327425" y="696193"/>
            <a:ext cx="8069345" cy="4671290"/>
          </a:xfrm>
          <a:prstGeom prst="wedgeEllipseCallout">
            <a:avLst>
              <a:gd name="adj1" fmla="val -45365"/>
              <a:gd name="adj2" fmla="val 46188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1914D-7BA8-0E70-174E-0EE8DEFF4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558" y="416329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2D</a:t>
            </a:r>
            <a:r>
              <a:rPr lang="ko-KR" altLang="en-US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 프로그래밍 </a:t>
            </a:r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1</a:t>
            </a:r>
            <a:r>
              <a:rPr lang="ko-KR" altLang="en-US" sz="3600" dirty="0" err="1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차발표</a:t>
            </a:r>
            <a:endParaRPr lang="en-US" altLang="ko-KR" sz="3600" dirty="0">
              <a:solidFill>
                <a:srgbClr val="B25E76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 algn="l"/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2022180029 </a:t>
            </a:r>
            <a:r>
              <a:rPr lang="ko-KR" altLang="en-US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이세영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-10512" y="-18933"/>
            <a:ext cx="12192000" cy="1430251"/>
          </a:xfrm>
          <a:prstGeom prst="rect">
            <a:avLst/>
          </a:prstGeom>
          <a:gradFill>
            <a:gsLst>
              <a:gs pos="0">
                <a:srgbClr val="ED6985">
                  <a:alpha val="37000"/>
                </a:srgbClr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D68F8E-0419-9783-C5FE-57A6A4AE9126}"/>
              </a:ext>
            </a:extLst>
          </p:cNvPr>
          <p:cNvSpPr/>
          <p:nvPr/>
        </p:nvSpPr>
        <p:spPr>
          <a:xfrm flipV="1">
            <a:off x="0" y="4671291"/>
            <a:ext cx="12192000" cy="2186709"/>
          </a:xfrm>
          <a:prstGeom prst="rect">
            <a:avLst/>
          </a:prstGeom>
          <a:gradFill>
            <a:gsLst>
              <a:gs pos="0">
                <a:srgbClr val="ED6985">
                  <a:alpha val="37000"/>
                </a:srgbClr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8" y="1602971"/>
            <a:ext cx="960645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썸녀의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이상형이 </a:t>
            </a:r>
            <a:b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</a:b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스포츠게임 잘하는 남자라니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b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</a:b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무리무리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!(※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무리가 아니었다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?!)</a:t>
            </a:r>
            <a:endParaRPr lang="ko-KR" altLang="en-US" b="1" dirty="0">
              <a:gradFill>
                <a:gsLst>
                  <a:gs pos="0">
                    <a:srgbClr val="ED6985"/>
                  </a:gs>
                  <a:gs pos="90000">
                    <a:srgbClr val="FF9999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  <a:outerShdw dist="50800" dir="5400000" algn="ctr" rotWithShape="0">
                  <a:srgbClr val="B25E76"/>
                </a:outerShd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>
            <a:off x="10837042" y="545384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>
            <a:extLst>
              <a:ext uri="{FF2B5EF4-FFF2-40B4-BE49-F238E27FC236}">
                <a16:creationId xmlns:a16="http://schemas.microsoft.com/office/drawing/2014/main" id="{4132976D-E554-D61D-20AB-DECCDBEDEA2D}"/>
              </a:ext>
            </a:extLst>
          </p:cNvPr>
          <p:cNvSpPr/>
          <p:nvPr/>
        </p:nvSpPr>
        <p:spPr>
          <a:xfrm rot="1043020">
            <a:off x="314960" y="555209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>
            <a:off x="6522720" y="132553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오디오 44">
            <a:hlinkClick r:id="" action="ppaction://media"/>
            <a:extLst>
              <a:ext uri="{FF2B5EF4-FFF2-40B4-BE49-F238E27FC236}">
                <a16:creationId xmlns:a16="http://schemas.microsoft.com/office/drawing/2014/main" id="{57D044CC-9ABA-3343-FCB7-5C52031C1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9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7"/>
    </mc:Choice>
    <mc:Fallback xmlns="">
      <p:transition spd="slow" advTm="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11271147" cy="232876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구현 계획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 게임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sp>
        <p:nvSpPr>
          <p:cNvPr id="45" name="부제목 2">
            <a:extLst>
              <a:ext uri="{FF2B5EF4-FFF2-40B4-BE49-F238E27FC236}">
                <a16:creationId xmlns:a16="http://schemas.microsoft.com/office/drawing/2014/main" id="{DBBAC1E3-436E-19BB-A072-D7739D931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2332" y="2855877"/>
            <a:ext cx="8389605" cy="3873914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농구골대는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좌우로 왕복해서 움직인다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플레이어는 마우스로 드래그해서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왼쪽마우스를 누른 지점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P1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과 마우스를 뗀 지점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P2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의 기울기와 거리를 통해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농구공에게 방향과 속도의 인수를 준다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농구공의 속도는 초기에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으로 초기화해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움직이지않도록하고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드래그하면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속도를 인수로 받아와 속도가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이상이 되어 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애니메이션 루프가 시작된다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애니메이션루프가 시작되면 농구공은 전달받은 방향과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속도로 던져지며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Z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좌표값또한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받아와 농구공이 점점 멀어지면서 작아지도록 나타낼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생각이다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농구공의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Z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값이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일정값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이상되거나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농구골대안에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들어가면 농구공은 사라지고 다음 농구공이 나타난다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이와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같은과정을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농구게임루프에서 반복하며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시간이 끝나면 종료된다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06190F1-49FC-044B-0132-BE01A58C01C2}"/>
              </a:ext>
            </a:extLst>
          </p:cNvPr>
          <p:cNvSpPr txBox="1">
            <a:spLocks/>
          </p:cNvSpPr>
          <p:nvPr/>
        </p:nvSpPr>
        <p:spPr>
          <a:xfrm>
            <a:off x="3503668" y="876901"/>
            <a:ext cx="3426105" cy="1978975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사용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</a:t>
            </a: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농구공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좌표값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X,Y,Z</a:t>
            </a:r>
          </a:p>
          <a:p>
            <a:pPr>
              <a:lnSpc>
                <a:spcPts val="1200"/>
              </a:lnSpc>
            </a:pP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방향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속도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= 0)</a:t>
            </a:r>
          </a:p>
          <a:p>
            <a:pPr>
              <a:lnSpc>
                <a:spcPts val="1200"/>
              </a:lnSpc>
            </a:pP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농구골대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(X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좌표값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배경객체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95F80C-CB8F-1C28-3328-350BBFAE85C5}"/>
              </a:ext>
            </a:extLst>
          </p:cNvPr>
          <p:cNvSpPr/>
          <p:nvPr/>
        </p:nvSpPr>
        <p:spPr>
          <a:xfrm>
            <a:off x="16722" y="1749348"/>
            <a:ext cx="3334872" cy="37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= 1000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While(time&gt;0):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Handle.events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</a:t>
            </a:r>
            <a:r>
              <a:rPr lang="en-US" altLang="ko-KR" sz="1100" dirty="0" err="1">
                <a:solidFill>
                  <a:schemeClr val="tx1"/>
                </a:solidFill>
              </a:rPr>
              <a:t>ball.speed</a:t>
            </a:r>
            <a:r>
              <a:rPr lang="en-US" altLang="ko-KR" sz="1100" dirty="0">
                <a:solidFill>
                  <a:schemeClr val="tx1"/>
                </a:solidFill>
              </a:rPr>
              <a:t> &gt; 0 and </a:t>
            </a:r>
            <a:r>
              <a:rPr lang="en-US" altLang="ko-KR" sz="1100" dirty="0" err="1">
                <a:solidFill>
                  <a:schemeClr val="tx1"/>
                </a:solidFill>
              </a:rPr>
              <a:t>ball.z</a:t>
            </a:r>
            <a:r>
              <a:rPr lang="en-US" altLang="ko-KR" sz="1100" dirty="0">
                <a:solidFill>
                  <a:schemeClr val="tx1"/>
                </a:solidFill>
              </a:rPr>
              <a:t> &gt; 0):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Ball.update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-= 1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27E571-50E0-AE0C-2841-29BAFD0060BD}"/>
              </a:ext>
            </a:extLst>
          </p:cNvPr>
          <p:cNvSpPr/>
          <p:nvPr/>
        </p:nvSpPr>
        <p:spPr>
          <a:xfrm>
            <a:off x="8214866" y="1114472"/>
            <a:ext cx="2053692" cy="152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C2985-8B3B-0C38-47A1-872B80B19005}"/>
              </a:ext>
            </a:extLst>
          </p:cNvPr>
          <p:cNvSpPr/>
          <p:nvPr/>
        </p:nvSpPr>
        <p:spPr>
          <a:xfrm>
            <a:off x="8860221" y="1381760"/>
            <a:ext cx="672662" cy="5206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B33015-E91E-328C-B507-6C51F1EAAC53}"/>
              </a:ext>
            </a:extLst>
          </p:cNvPr>
          <p:cNvSpPr/>
          <p:nvPr/>
        </p:nvSpPr>
        <p:spPr>
          <a:xfrm>
            <a:off x="9028386" y="1618593"/>
            <a:ext cx="357352" cy="525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088AE51-6553-6502-4BBE-4DEFD642395B}"/>
              </a:ext>
            </a:extLst>
          </p:cNvPr>
          <p:cNvSpPr/>
          <p:nvPr/>
        </p:nvSpPr>
        <p:spPr>
          <a:xfrm>
            <a:off x="9028386" y="2105224"/>
            <a:ext cx="367862" cy="34684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E7F994-BBDF-F91B-3E98-B9F4CF150CBE}"/>
              </a:ext>
            </a:extLst>
          </p:cNvPr>
          <p:cNvCxnSpPr>
            <a:cxnSpLocks/>
          </p:cNvCxnSpPr>
          <p:nvPr/>
        </p:nvCxnSpPr>
        <p:spPr>
          <a:xfrm>
            <a:off x="8492358" y="1642416"/>
            <a:ext cx="153451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CF18957-DC22-DAB3-EF98-7762A42AA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68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5"/>
    </mc:Choice>
    <mc:Fallback xmlns="">
      <p:transition spd="slow" advTm="1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 일정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6055179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E568BD2-1C10-B704-8CAE-27574D5C2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0108"/>
              </p:ext>
            </p:extLst>
          </p:nvPr>
        </p:nvGraphicFramePr>
        <p:xfrm>
          <a:off x="640080" y="1065880"/>
          <a:ext cx="10944948" cy="570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640">
                  <a:extLst>
                    <a:ext uri="{9D8B030D-6E8A-4147-A177-3AD203B41FA5}">
                      <a16:colId xmlns:a16="http://schemas.microsoft.com/office/drawing/2014/main" val="3462450813"/>
                    </a:ext>
                  </a:extLst>
                </a:gridCol>
                <a:gridCol w="8872308">
                  <a:extLst>
                    <a:ext uri="{9D8B030D-6E8A-4147-A177-3AD203B41FA5}">
                      <a16:colId xmlns:a16="http://schemas.microsoft.com/office/drawing/2014/main" val="3120118168"/>
                    </a:ext>
                  </a:extLst>
                </a:gridCol>
              </a:tblGrid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1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그래픽 리소스</a:t>
                      </a:r>
                      <a:r>
                        <a:rPr lang="en-US" altLang="ko-KR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사운드 리소스 준비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4893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2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극 초반부와 후반부의 노벨 게임 부분 구현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71639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3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볼링게임 구현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 err="1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볼링씬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 전체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94786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4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에어하키 게임 구현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에어하키씬 전체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55036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5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농구게임 구현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농구게임 구현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51608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6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위의 스포츠게임을 </a:t>
                      </a:r>
                      <a:r>
                        <a:rPr lang="ko-KR" altLang="en-US" sz="2800" dirty="0" err="1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구현하는데에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 성공했다면 다른 추가 스포츠게임을 구현하고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그렇지 않다면 마저 보완한다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08319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7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전체적으로 더 세심히 보완해 게임의 디테일을 살린다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17097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8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발표준비와 같은 마무리단계를 거친다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546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C42C574-C367-E36F-C881-F2CD435BE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47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5"/>
    </mc:Choice>
    <mc:Fallback xmlns="">
      <p:transition spd="slow" advTm="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 컨셉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3448621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28FF872-731F-ECF7-003B-C9AD2C948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60" y="3312160"/>
            <a:ext cx="11267090" cy="3088639"/>
          </a:xfrm>
          <a:prstGeom prst="roundRect">
            <a:avLst>
              <a:gd name="adj" fmla="val 12203"/>
            </a:avLst>
          </a:prstGeom>
          <a:solidFill>
            <a:schemeClr val="bg1">
              <a:alpha val="52000"/>
            </a:schemeClr>
          </a:solidFill>
        </p:spPr>
        <p:txBody>
          <a:bodyPr>
            <a:noAutofit/>
          </a:bodyPr>
          <a:lstStyle/>
          <a:p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미소녀 </a:t>
            </a:r>
            <a:r>
              <a:rPr lang="ko-KR" altLang="en-US" sz="36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연애시뮬레이션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게임같아보이지만</a:t>
            </a:r>
            <a:endParaRPr lang="en-US" altLang="ko-KR" sz="36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…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사실은 </a:t>
            </a:r>
            <a:r>
              <a:rPr lang="ko-KR" altLang="en-US" sz="3600" b="1" dirty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종합 스포츠 게임이다</a:t>
            </a:r>
            <a:r>
              <a:rPr lang="en-US" altLang="ko-KR" sz="3600" b="1" dirty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</a:t>
            </a:r>
          </a:p>
          <a:p>
            <a:r>
              <a:rPr lang="ko-KR" altLang="en-US" sz="36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썸녀와의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볼링</a:t>
            </a:r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-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에어하키</a:t>
            </a:r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-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 대결에서 이겨야만</a:t>
            </a:r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  <a:p>
            <a:r>
              <a:rPr lang="ko-KR" altLang="en-US" sz="36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썸녀의</a:t>
            </a:r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마음을 쟁취할 수 있다</a:t>
            </a:r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 </a:t>
            </a:r>
          </a:p>
          <a:p>
            <a:r>
              <a:rPr lang="ko-KR" altLang="en-US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스포츠게임의 짜릿함과 연애게임의 설렘을 모두 잡은 게임</a:t>
            </a:r>
            <a:r>
              <a:rPr lang="en-US" altLang="ko-KR" sz="36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 </a:t>
            </a:r>
          </a:p>
          <a:p>
            <a:endParaRPr lang="en-US" altLang="ko-KR" sz="9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9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  <a:p>
            <a:endParaRPr lang="ko-KR" altLang="en-US" sz="9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985DE7-E7B7-6832-69C7-B2EB259170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  <a14:imgEffect>
                      <a14:brightnessContrast bright="18000" contrast="-20000"/>
                    </a14:imgEffect>
                  </a14:imgLayer>
                </a14:imgProps>
              </a:ext>
            </a:extLst>
          </a:blip>
          <a:srcRect l="1593" t="926" r="2781" b="22385"/>
          <a:stretch/>
        </p:blipFill>
        <p:spPr>
          <a:xfrm>
            <a:off x="4021084" y="1608192"/>
            <a:ext cx="2246773" cy="14822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02E3CD-A086-A4A9-4442-C9FF14693E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39" r="2184"/>
          <a:stretch/>
        </p:blipFill>
        <p:spPr>
          <a:xfrm>
            <a:off x="6267857" y="1608192"/>
            <a:ext cx="2160886" cy="1482298"/>
          </a:xfrm>
          <a:prstGeom prst="rect">
            <a:avLst/>
          </a:prstGeom>
        </p:spPr>
      </p:pic>
      <p:pic>
        <p:nvPicPr>
          <p:cNvPr id="8" name="그림 7" descr="아니메, 인간의 얼굴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0ECA840-2D74-1C7E-2D88-1BFFB1B68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95" y="1545439"/>
            <a:ext cx="2738488" cy="1542958"/>
          </a:xfrm>
          <a:prstGeom prst="rect">
            <a:avLst/>
          </a:prstGeom>
        </p:spPr>
      </p:pic>
      <p:pic>
        <p:nvPicPr>
          <p:cNvPr id="12" name="그림 11" descr="만화 영화, 일러스트레이션, 애니메이션, 망가이(가) 표시된 사진&#10;&#10;자동 생성된 설명">
            <a:extLst>
              <a:ext uri="{FF2B5EF4-FFF2-40B4-BE49-F238E27FC236}">
                <a16:creationId xmlns:a16="http://schemas.microsoft.com/office/drawing/2014/main" id="{15543A75-A98D-C91F-2FBE-EC5666C5F9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58" y="1608192"/>
            <a:ext cx="2005214" cy="1480263"/>
          </a:xfrm>
          <a:prstGeom prst="rect">
            <a:avLst/>
          </a:prstGeom>
        </p:spPr>
      </p:pic>
      <p:pic>
        <p:nvPicPr>
          <p:cNvPr id="14" name="그림 13" descr="플래터, 식기, 도기, 테이블웨어이(가) 표시된 사진&#10;&#10;자동 생성된 설명">
            <a:extLst>
              <a:ext uri="{FF2B5EF4-FFF2-40B4-BE49-F238E27FC236}">
                <a16:creationId xmlns:a16="http://schemas.microsoft.com/office/drawing/2014/main" id="{3C1288F5-3070-D32B-9429-4AC0BBD26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46" y="1871220"/>
            <a:ext cx="199317" cy="199317"/>
          </a:xfrm>
          <a:prstGeom prst="rect">
            <a:avLst/>
          </a:prstGeom>
        </p:spPr>
      </p:pic>
      <p:pic>
        <p:nvPicPr>
          <p:cNvPr id="18" name="그림 17" descr="식기, 테이블웨어, 도자기이(가) 표시된 사진&#10;&#10;자동 생성된 설명">
            <a:extLst>
              <a:ext uri="{FF2B5EF4-FFF2-40B4-BE49-F238E27FC236}">
                <a16:creationId xmlns:a16="http://schemas.microsoft.com/office/drawing/2014/main" id="{2C4B5F9A-94BA-5BA6-3B6E-46501E951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64" y="2689333"/>
            <a:ext cx="199318" cy="199318"/>
          </a:xfrm>
          <a:prstGeom prst="rect">
            <a:avLst/>
          </a:prstGeom>
        </p:spPr>
      </p:pic>
      <p:pic>
        <p:nvPicPr>
          <p:cNvPr id="20" name="그림 19" descr="원이(가) 표시된 사진&#10;&#10;자동 생성된 설명">
            <a:extLst>
              <a:ext uri="{FF2B5EF4-FFF2-40B4-BE49-F238E27FC236}">
                <a16:creationId xmlns:a16="http://schemas.microsoft.com/office/drawing/2014/main" id="{48563AA8-6F65-3508-3745-30F2FDA392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40" y="2323166"/>
            <a:ext cx="130624" cy="130624"/>
          </a:xfrm>
          <a:prstGeom prst="rect">
            <a:avLst/>
          </a:prstGeom>
        </p:spPr>
      </p:pic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7E2E9521-3B11-DCFC-D2B6-27021C8FF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64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2"/>
    </mc:Choice>
    <mc:Fallback xmlns="">
      <p:transition spd="slow" advTm="1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예상 게임 진행흐름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6055179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28FF872-731F-ECF7-003B-C9AD2C948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60" y="5678460"/>
            <a:ext cx="11267090" cy="976500"/>
          </a:xfrm>
          <a:prstGeom prst="roundRect">
            <a:avLst>
              <a:gd name="adj" fmla="val 12203"/>
            </a:avLst>
          </a:prstGeom>
          <a:solidFill>
            <a:schemeClr val="bg1">
              <a:alpha val="52000"/>
            </a:schemeClr>
          </a:solidFill>
        </p:spPr>
        <p:txBody>
          <a:bodyPr>
            <a:normAutofit fontScale="25000" lnSpcReduction="20000"/>
          </a:bodyPr>
          <a:lstStyle/>
          <a:p>
            <a:r>
              <a:rPr lang="en-US" altLang="ko-KR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1.</a:t>
            </a:r>
            <a:r>
              <a:rPr lang="ko-KR" altLang="en-US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 도입부 </a:t>
            </a:r>
            <a:endParaRPr lang="en-US" altLang="ko-KR" sz="12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ko-KR" altLang="en-US" sz="107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 도입부에서는 연애게임처럼 초반 스토리가 전개된다 </a:t>
            </a:r>
            <a:endParaRPr lang="en-US" altLang="ko-KR" sz="107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  <a:p>
            <a:endParaRPr lang="ko-KR" altLang="en-US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2" name="AutoShape 2" descr="Pixiv Id 3835191 Image #1134535 - Zerochan Anime Image Board">
            <a:extLst>
              <a:ext uri="{FF2B5EF4-FFF2-40B4-BE49-F238E27FC236}">
                <a16:creationId xmlns:a16="http://schemas.microsoft.com/office/drawing/2014/main" id="{DABFD586-8661-02AA-93D7-8FF0E38366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7478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81818F-678A-7398-7CE7-26B64930AB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80" b="23707"/>
          <a:stretch/>
        </p:blipFill>
        <p:spPr>
          <a:xfrm>
            <a:off x="2359867" y="1474397"/>
            <a:ext cx="7229803" cy="3909079"/>
          </a:xfrm>
          <a:prstGeom prst="rect">
            <a:avLst/>
          </a:prstGeom>
        </p:spPr>
      </p:pic>
      <p:pic>
        <p:nvPicPr>
          <p:cNvPr id="4" name="그림 3" descr="만화 영화, 의류, 일러스트레이션, 인간의 얼굴이(가) 표시된 사진&#10;&#10;자동 생성된 설명">
            <a:extLst>
              <a:ext uri="{FF2B5EF4-FFF2-40B4-BE49-F238E27FC236}">
                <a16:creationId xmlns:a16="http://schemas.microsoft.com/office/drawing/2014/main" id="{780A20F4-3F7E-4E43-21B4-73407854C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6" y="1311714"/>
            <a:ext cx="4046483" cy="404648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4250E9-521E-4AC8-5801-56C0D37EF7D8}"/>
              </a:ext>
            </a:extLst>
          </p:cNvPr>
          <p:cNvSpPr/>
          <p:nvPr/>
        </p:nvSpPr>
        <p:spPr>
          <a:xfrm>
            <a:off x="2606566" y="4286525"/>
            <a:ext cx="6758151" cy="987973"/>
          </a:xfrm>
          <a:prstGeom prst="roundRect">
            <a:avLst>
              <a:gd name="adj" fmla="val 8156"/>
            </a:avLst>
          </a:prstGeom>
          <a:gradFill>
            <a:gsLst>
              <a:gs pos="0">
                <a:srgbClr val="FFCCCC">
                  <a:alpha val="76863"/>
                </a:srgbClr>
              </a:gs>
              <a:gs pos="100000">
                <a:srgbClr val="FF99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박아연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 일단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나한테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 볼링부터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이기셈ㅋㅋ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▼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62B51413-FF21-70C7-966F-6D1B54BAF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082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2"/>
    </mc:Choice>
    <mc:Fallback xmlns="">
      <p:transition spd="slow" advTm="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10468507" cy="232876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구현 계획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노벨 게임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0007419" y="36088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sp>
        <p:nvSpPr>
          <p:cNvPr id="45" name="부제목 2">
            <a:extLst>
              <a:ext uri="{FF2B5EF4-FFF2-40B4-BE49-F238E27FC236}">
                <a16:creationId xmlns:a16="http://schemas.microsoft.com/office/drawing/2014/main" id="{DBBAC1E3-436E-19BB-A072-D7739D931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515" y="3746835"/>
            <a:ext cx="8322825" cy="2971879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대화내용을 저장하는 리스트를 만들어준다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이때 리스트는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3xn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배열로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3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개의 항에 출력할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배경이미지의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번호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</a:p>
          <a:p>
            <a:pPr>
              <a:lnSpc>
                <a:spcPts val="1580"/>
              </a:lnSpc>
            </a:pP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캐릭터이미지의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번호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출력할 텍스트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문자열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을 넣어준다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그리고 배경클래스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캐릭터클래스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메세지클래스를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일괄 관리할 수 있는 </a:t>
            </a:r>
            <a:r>
              <a:rPr lang="en-US" altLang="ko-KR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Text_scene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리스트를 만들어 객체들을 일괄처리한다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</a:p>
          <a:p>
            <a:pPr>
              <a:lnSpc>
                <a:spcPts val="1580"/>
              </a:lnSpc>
            </a:pP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엔터버튼이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눌렸을때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리스트의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번째 항에 있는 데이터들을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배경클래스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캐릭터클래스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메세지클래스의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업데이트 함수의 인수로 줘서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 내용을 바꾸고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들어간 리스트의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번째항은 삭제한다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</a:p>
          <a:p>
            <a:pPr>
              <a:lnSpc>
                <a:spcPts val="158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이렇게 리스트의 길이가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 될 때까지 대화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씬을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반복한다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endParaRPr lang="en-US" altLang="ko-KR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06190F1-49FC-044B-0132-BE01A58C01C2}"/>
              </a:ext>
            </a:extLst>
          </p:cNvPr>
          <p:cNvSpPr txBox="1">
            <a:spLocks/>
          </p:cNvSpPr>
          <p:nvPr/>
        </p:nvSpPr>
        <p:spPr>
          <a:xfrm>
            <a:off x="3480122" y="1194014"/>
            <a:ext cx="3492230" cy="2427794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사용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</a:t>
            </a:r>
          </a:p>
          <a:p>
            <a:pPr>
              <a:lnSpc>
                <a:spcPts val="20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생성자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업데이트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캐릭터객체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생성자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업데이트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메세지창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생성자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업데이트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</a:t>
            </a:r>
            <a:r>
              <a:rPr lang="en-US" altLang="ko-KR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객체들은 업데이트함수에서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출력할 내용의 번호를 인수로 받는다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endParaRPr lang="ko-KR" altLang="en-US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95F80C-CB8F-1C28-3328-350BBFAE85C5}"/>
              </a:ext>
            </a:extLst>
          </p:cNvPr>
          <p:cNvSpPr/>
          <p:nvPr/>
        </p:nvSpPr>
        <p:spPr>
          <a:xfrm>
            <a:off x="48730" y="1156404"/>
            <a:ext cx="3334872" cy="548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#Initialization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message = [(</a:t>
            </a:r>
            <a:r>
              <a:rPr lang="en-US" altLang="ko-KR" sz="1100" dirty="0" err="1">
                <a:solidFill>
                  <a:schemeClr val="tx1"/>
                </a:solidFill>
              </a:rPr>
              <a:t>back_num,cha_num</a:t>
            </a:r>
            <a:r>
              <a:rPr lang="en-US" altLang="ko-KR" sz="1100" dirty="0">
                <a:solidFill>
                  <a:schemeClr val="tx1"/>
                </a:solidFill>
              </a:rPr>
              <a:t>,”</a:t>
            </a:r>
            <a:r>
              <a:rPr lang="ko-KR" altLang="en-US" sz="1100" dirty="0">
                <a:solidFill>
                  <a:schemeClr val="tx1"/>
                </a:solidFill>
              </a:rPr>
              <a:t>볼링으로 승부하지 </a:t>
            </a:r>
            <a:r>
              <a:rPr lang="ko-KR" altLang="en-US" sz="1100" dirty="0" err="1">
                <a:solidFill>
                  <a:schemeClr val="tx1"/>
                </a:solidFill>
              </a:rPr>
              <a:t>않을래</a:t>
            </a:r>
            <a:r>
              <a:rPr lang="en-US" altLang="ko-KR" sz="1100" dirty="0">
                <a:solidFill>
                  <a:schemeClr val="tx1"/>
                </a:solidFill>
              </a:rPr>
              <a:t>?”)]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Message.append</a:t>
            </a:r>
            <a:r>
              <a:rPr lang="en-US" altLang="ko-KR" sz="1100" dirty="0">
                <a:solidFill>
                  <a:schemeClr val="tx1"/>
                </a:solidFill>
              </a:rPr>
              <a:t> ((</a:t>
            </a:r>
            <a:r>
              <a:rPr lang="en-US" altLang="ko-KR" sz="1100" dirty="0" err="1">
                <a:solidFill>
                  <a:schemeClr val="tx1"/>
                </a:solidFill>
              </a:rPr>
              <a:t>back_num,cha_num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”</a:t>
            </a:r>
            <a:r>
              <a:rPr lang="ko-KR" altLang="en-US" sz="1100" dirty="0">
                <a:solidFill>
                  <a:schemeClr val="tx1"/>
                </a:solidFill>
              </a:rPr>
              <a:t>그 다음대사</a:t>
            </a:r>
            <a:r>
              <a:rPr lang="en-US" altLang="ko-KR" sz="1100" dirty="0">
                <a:solidFill>
                  <a:schemeClr val="tx1"/>
                </a:solidFill>
              </a:rPr>
              <a:t>…”))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Back = background()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Standing = character()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Text_window</a:t>
            </a:r>
            <a:r>
              <a:rPr lang="en-US" altLang="ko-KR" sz="1100" dirty="0">
                <a:solidFill>
                  <a:schemeClr val="tx1"/>
                </a:solidFill>
              </a:rPr>
              <a:t> = </a:t>
            </a:r>
            <a:r>
              <a:rPr lang="en-US" altLang="ko-KR" sz="1100" dirty="0" err="1">
                <a:solidFill>
                  <a:schemeClr val="tx1"/>
                </a:solidFill>
              </a:rPr>
              <a:t>text_message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Text_scene</a:t>
            </a:r>
            <a:r>
              <a:rPr lang="en-US" altLang="ko-KR" sz="1100" dirty="0">
                <a:solidFill>
                  <a:schemeClr val="tx1"/>
                </a:solidFill>
              </a:rPr>
              <a:t> = [</a:t>
            </a:r>
            <a:r>
              <a:rPr lang="en-US" altLang="ko-KR" sz="1100" dirty="0" err="1">
                <a:solidFill>
                  <a:schemeClr val="tx1"/>
                </a:solidFill>
              </a:rPr>
              <a:t>Back,Standing,Text_window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#draw and update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핸들이벤트에서 </a:t>
            </a:r>
            <a:r>
              <a:rPr lang="ko-KR" altLang="en-US" sz="1100" dirty="0" err="1">
                <a:solidFill>
                  <a:schemeClr val="tx1"/>
                </a:solidFill>
              </a:rPr>
              <a:t>엔터키를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감지하면 </a:t>
            </a:r>
            <a:r>
              <a:rPr lang="ko-KR" altLang="en-US" sz="1100" dirty="0" err="1">
                <a:solidFill>
                  <a:schemeClr val="tx1"/>
                </a:solidFill>
              </a:rPr>
              <a:t>모든객체들의</a:t>
            </a:r>
            <a:r>
              <a:rPr lang="ko-KR" altLang="en-US" sz="1100" dirty="0">
                <a:solidFill>
                  <a:schemeClr val="tx1"/>
                </a:solidFill>
              </a:rPr>
              <a:t> 업데이트를 호출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 #</a:t>
            </a:r>
            <a:r>
              <a:rPr lang="ko-KR" altLang="en-US" sz="1100" dirty="0">
                <a:solidFill>
                  <a:schemeClr val="tx1"/>
                </a:solidFill>
              </a:rPr>
              <a:t>그리고 </a:t>
            </a:r>
            <a:r>
              <a:rPr lang="en-US" altLang="ko-KR" sz="1100" dirty="0">
                <a:solidFill>
                  <a:schemeClr val="tx1"/>
                </a:solidFill>
              </a:rPr>
              <a:t>message</a:t>
            </a:r>
            <a:r>
              <a:rPr lang="ko-KR" altLang="en-US" sz="1100" dirty="0">
                <a:solidFill>
                  <a:schemeClr val="tx1"/>
                </a:solidFill>
              </a:rPr>
              <a:t>의 </a:t>
            </a:r>
            <a:r>
              <a:rPr lang="en-US" altLang="ko-KR" sz="1100" dirty="0">
                <a:solidFill>
                  <a:schemeClr val="tx1"/>
                </a:solidFill>
              </a:rPr>
              <a:t>0</a:t>
            </a:r>
            <a:r>
              <a:rPr lang="ko-KR" altLang="en-US" sz="1100" dirty="0" err="1">
                <a:solidFill>
                  <a:schemeClr val="tx1"/>
                </a:solidFill>
              </a:rPr>
              <a:t>번째항</a:t>
            </a:r>
            <a:r>
              <a:rPr lang="ko-KR" altLang="en-US" sz="1100" dirty="0">
                <a:solidFill>
                  <a:schemeClr val="tx1"/>
                </a:solidFill>
              </a:rPr>
              <a:t> 삭제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</a:t>
            </a:r>
            <a:r>
              <a:rPr lang="en-US" altLang="ko-KR" sz="1100" dirty="0" err="1">
                <a:solidFill>
                  <a:schemeClr val="tx1"/>
                </a:solidFill>
              </a:rPr>
              <a:t>len</a:t>
            </a:r>
            <a:r>
              <a:rPr lang="en-US" altLang="ko-KR" sz="1100" dirty="0">
                <a:solidFill>
                  <a:schemeClr val="tx1"/>
                </a:solidFill>
              </a:rPr>
              <a:t>(message)&gt;0):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Handle_event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for o in </a:t>
            </a:r>
            <a:r>
              <a:rPr lang="en-US" altLang="ko-KR" sz="1100" dirty="0" err="1">
                <a:solidFill>
                  <a:schemeClr val="tx1"/>
                </a:solidFill>
              </a:rPr>
              <a:t>Text_scene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o.draw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#Finish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#while</a:t>
            </a:r>
            <a:r>
              <a:rPr lang="ko-KR" altLang="en-US" sz="1100" dirty="0">
                <a:solidFill>
                  <a:schemeClr val="tx1"/>
                </a:solidFill>
              </a:rPr>
              <a:t>문이 끝나면 </a:t>
            </a:r>
            <a:r>
              <a:rPr lang="en-US" altLang="ko-KR" sz="1100" dirty="0" err="1">
                <a:solidFill>
                  <a:schemeClr val="tx1"/>
                </a:solidFill>
              </a:rPr>
              <a:t>text_scene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들어있던 관련객체들을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모두 소멸시키고 </a:t>
            </a:r>
            <a:r>
              <a:rPr lang="ko-KR" altLang="en-US" sz="1100" dirty="0" err="1">
                <a:solidFill>
                  <a:schemeClr val="tx1"/>
                </a:solidFill>
              </a:rPr>
              <a:t>대화씬종료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Text_scene.clear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del Back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del Standing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del </a:t>
            </a:r>
            <a:r>
              <a:rPr lang="en-US" altLang="ko-KR" sz="1100" dirty="0" err="1">
                <a:solidFill>
                  <a:schemeClr val="tx1"/>
                </a:solidFill>
              </a:rPr>
              <a:t>Text_window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 descr="아니메, 인간의 얼굴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5998CF2E-6699-D4BA-5317-D43FB568C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392" y="1241700"/>
            <a:ext cx="4224286" cy="2380108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FDAEDD4-E56F-5C34-4446-9F2DAC658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09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9"/>
    </mc:Choice>
    <mc:Fallback xmlns="">
      <p:transition spd="slow" advTm="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예상 게임 진행흐름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6055179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F95BA0-7FB5-27A4-CD87-32BEBDEE74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  <a14:imgEffect>
                      <a14:brightnessContrast bright="18000" contrast="-20000"/>
                    </a14:imgEffect>
                  </a14:imgLayer>
                </a14:imgProps>
              </a:ext>
            </a:extLst>
          </a:blip>
          <a:srcRect l="1593" t="926" r="2781" b="22385"/>
          <a:stretch/>
        </p:blipFill>
        <p:spPr>
          <a:xfrm>
            <a:off x="432360" y="1578675"/>
            <a:ext cx="5129248" cy="3383997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F28FF872-731F-ECF7-003B-C9AD2C948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60" y="5234152"/>
            <a:ext cx="11267090" cy="1420808"/>
          </a:xfrm>
          <a:prstGeom prst="roundRect">
            <a:avLst>
              <a:gd name="adj" fmla="val 12203"/>
            </a:avLst>
          </a:prstGeom>
          <a:solidFill>
            <a:schemeClr val="bg1">
              <a:alpha val="52000"/>
            </a:schemeClr>
          </a:solidFill>
        </p:spPr>
        <p:txBody>
          <a:bodyPr>
            <a:normAutofit fontScale="25000" lnSpcReduction="20000"/>
          </a:bodyPr>
          <a:lstStyle/>
          <a:p>
            <a:r>
              <a:rPr lang="en-US" altLang="ko-KR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2.</a:t>
            </a:r>
            <a:r>
              <a:rPr lang="ko-KR" altLang="en-US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</a:t>
            </a:r>
            <a:endParaRPr lang="en-US" altLang="ko-KR" sz="12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ko-KR" altLang="en-US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방향과 파워를 타이밍으로 조절해 볼링공을 던진다</a:t>
            </a:r>
            <a:endParaRPr lang="en-US" altLang="ko-KR" sz="12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10</a:t>
            </a:r>
            <a:r>
              <a:rPr lang="ko-KR" altLang="en-US" sz="12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세트후</a:t>
            </a:r>
            <a:r>
              <a:rPr lang="ko-KR" altLang="en-US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더 고득점을 딴 사람의 승리</a:t>
            </a:r>
            <a:r>
              <a:rPr lang="en-US" altLang="ko-KR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</a:t>
            </a:r>
            <a:r>
              <a:rPr lang="ko-KR" altLang="en-US" sz="12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endParaRPr lang="en-US" altLang="ko-KR" sz="12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  <a:p>
            <a:endParaRPr lang="ko-KR" altLang="en-US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390474-79BF-EF97-E992-1FDF21ECA0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  <a14:imgEffect>
                      <a14:brightnessContrast bright="18000" contrast="-20000"/>
                    </a14:imgEffect>
                  </a14:imgLayer>
                </a14:imgProps>
              </a:ext>
            </a:extLst>
          </a:blip>
          <a:srcRect l="1593" t="926" r="2781" b="22385"/>
          <a:stretch/>
        </p:blipFill>
        <p:spPr>
          <a:xfrm>
            <a:off x="5731426" y="1578675"/>
            <a:ext cx="5129249" cy="3383997"/>
          </a:xfrm>
          <a:prstGeom prst="rect">
            <a:avLst/>
          </a:prstGeom>
        </p:spPr>
      </p:pic>
      <p:sp>
        <p:nvSpPr>
          <p:cNvPr id="4" name="막힌 원호 3">
            <a:extLst>
              <a:ext uri="{FF2B5EF4-FFF2-40B4-BE49-F238E27FC236}">
                <a16:creationId xmlns:a16="http://schemas.microsoft.com/office/drawing/2014/main" id="{5CBEC9AA-BA59-5FE6-F6AC-2C6A430958E5}"/>
              </a:ext>
            </a:extLst>
          </p:cNvPr>
          <p:cNvSpPr/>
          <p:nvPr/>
        </p:nvSpPr>
        <p:spPr>
          <a:xfrm>
            <a:off x="1373135" y="3602038"/>
            <a:ext cx="3247697" cy="2232993"/>
          </a:xfrm>
          <a:prstGeom prst="blockArc">
            <a:avLst/>
          </a:prstGeom>
          <a:solidFill>
            <a:srgbClr val="FFFFFF">
              <a:alpha val="50196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F625B6AA-2A09-EC18-B83F-988EE5CC4459}"/>
              </a:ext>
            </a:extLst>
          </p:cNvPr>
          <p:cNvSpPr/>
          <p:nvPr/>
        </p:nvSpPr>
        <p:spPr>
          <a:xfrm>
            <a:off x="2787543" y="3270673"/>
            <a:ext cx="418879" cy="966952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5E9AED-70BD-3060-6BF9-FAC9E4E39615}"/>
              </a:ext>
            </a:extLst>
          </p:cNvPr>
          <p:cNvSpPr/>
          <p:nvPr/>
        </p:nvSpPr>
        <p:spPr>
          <a:xfrm>
            <a:off x="6169572" y="2060028"/>
            <a:ext cx="567559" cy="242788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4EC027-1F35-4050-36E7-71E1FC33BBE5}"/>
              </a:ext>
            </a:extLst>
          </p:cNvPr>
          <p:cNvSpPr/>
          <p:nvPr/>
        </p:nvSpPr>
        <p:spPr>
          <a:xfrm>
            <a:off x="6037831" y="3912492"/>
            <a:ext cx="791429" cy="4046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 descr="의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A8F3C1BC-A80B-CB98-32A8-475E1A9D2A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9" b="22999"/>
          <a:stretch/>
        </p:blipFill>
        <p:spPr>
          <a:xfrm>
            <a:off x="3512826" y="1700060"/>
            <a:ext cx="2047881" cy="3282363"/>
          </a:xfrm>
          <a:prstGeom prst="rect">
            <a:avLst/>
          </a:prstGeom>
        </p:spPr>
      </p:pic>
      <p:pic>
        <p:nvPicPr>
          <p:cNvPr id="38" name="그림 37" descr="의류, 만화 영화, 스케치, 그림이(가) 표시된 사진&#10;&#10;자동 생성된 설명">
            <a:extLst>
              <a:ext uri="{FF2B5EF4-FFF2-40B4-BE49-F238E27FC236}">
                <a16:creationId xmlns:a16="http://schemas.microsoft.com/office/drawing/2014/main" id="{EDDBD620-98CB-54B4-2013-FEF52A260D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9" b="22999"/>
          <a:stretch/>
        </p:blipFill>
        <p:spPr>
          <a:xfrm>
            <a:off x="8822647" y="1700060"/>
            <a:ext cx="2047881" cy="3282363"/>
          </a:xfrm>
          <a:prstGeom prst="rect">
            <a:avLst/>
          </a:prstGeom>
        </p:spPr>
      </p:pic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FEAD58DB-B032-2196-236D-267B869B6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664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8"/>
    </mc:Choice>
    <mc:Fallback xmlns="">
      <p:transition spd="slow" advTm="8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301 L 0.00079 -0.264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10468507" cy="232876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구현 계획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 게임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0007419" y="36088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sp>
        <p:nvSpPr>
          <p:cNvPr id="45" name="부제목 2">
            <a:extLst>
              <a:ext uri="{FF2B5EF4-FFF2-40B4-BE49-F238E27FC236}">
                <a16:creationId xmlns:a16="http://schemas.microsoft.com/office/drawing/2014/main" id="{DBBAC1E3-436E-19BB-A072-D7739D931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2332" y="2855877"/>
            <a:ext cx="8389605" cy="3873914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ts val="1580"/>
              </a:lnSpc>
            </a:pP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While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구간은 방향 조절구간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파워 조절 구간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애니메이션 구간으로 </a:t>
            </a: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총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곳이다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우선 방향조절구간에서는 에너지바의 화살표가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도에서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180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로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180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도에서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도로 반원을 그리며 계속해서 움직인다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엔터를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누르거나 제한시간이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끝날경우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방향 조절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while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문에서 벗어나며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벗어났을때의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각도가 볼링공을 굴릴 각도가 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파워조절구간역시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엔터키를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누르거나 제한시간이 끝나면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while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문을 종료한다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파워조절구간에서는 에너지바가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low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에서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high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순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high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에서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low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순으로 위아래로 빠르게 움직인다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역시나 파워조절구간도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while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문이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끝났을때의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파워가 볼링공의 파워가 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애니메이션구간에서는 위 구간에서 받아온 볼링공의 속성으로 볼링공이 움직인다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파워가 높을수록 빠르게 움직이며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2D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게임에서 원근법을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나타내기위해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공이 멀어질수록 점점 작아진다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만약 나중에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탑뷰가된다면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이점은 구현되지 않을 수 있다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 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볼링공이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볼링핀에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도달하면 볼링공과 직접적으로 닿은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볼링핀은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쓰러지고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볼링핀에게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볼링공의 파워와 스피드 값을 복사해준다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볼링핀이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전달받은 방향과 파워로 쓰러지면서 주변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볼링핀과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충돌검사를 해서 충돌된다면 나머지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볼링핀을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쓰러지게한다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볼링공이 화면밖을 넘어가면 애니메이션 구간은 종료된다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06190F1-49FC-044B-0132-BE01A58C01C2}"/>
              </a:ext>
            </a:extLst>
          </p:cNvPr>
          <p:cNvSpPr txBox="1">
            <a:spLocks/>
          </p:cNvSpPr>
          <p:nvPr/>
        </p:nvSpPr>
        <p:spPr>
          <a:xfrm>
            <a:off x="3503668" y="876902"/>
            <a:ext cx="3426105" cy="1911590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사용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</a:t>
            </a:r>
          </a:p>
          <a:p>
            <a:pPr>
              <a:lnSpc>
                <a:spcPts val="1200"/>
              </a:lnSpc>
            </a:pP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볼링공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맴버변수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</a:p>
          <a:p>
            <a:pPr>
              <a:lnSpc>
                <a:spcPts val="1200"/>
              </a:lnSpc>
            </a:pP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각도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스피드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볼링핀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맴버변수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넘어지는 각도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넘어지는 힘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 객체 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에너지바 객체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95F80C-CB8F-1C28-3328-350BBFAE85C5}"/>
              </a:ext>
            </a:extLst>
          </p:cNvPr>
          <p:cNvSpPr/>
          <p:nvPr/>
        </p:nvSpPr>
        <p:spPr>
          <a:xfrm>
            <a:off x="48730" y="944286"/>
            <a:ext cx="3334872" cy="5913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#Initialization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Back = back()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Ball = ball()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Pins = [pin() for </a:t>
            </a:r>
            <a:r>
              <a:rPr lang="en-US" altLang="ko-KR" sz="1100" dirty="0" err="1">
                <a:solidFill>
                  <a:schemeClr val="tx1"/>
                </a:solidFill>
              </a:rPr>
              <a:t>i</a:t>
            </a:r>
            <a:r>
              <a:rPr lang="en-US" altLang="ko-KR" sz="1100" dirty="0">
                <a:solidFill>
                  <a:schemeClr val="tx1"/>
                </a:solidFill>
              </a:rPr>
              <a:t> in range(10)]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Bar = </a:t>
            </a:r>
            <a:r>
              <a:rPr lang="en-US" altLang="ko-KR" sz="1100" dirty="0" err="1">
                <a:solidFill>
                  <a:schemeClr val="tx1"/>
                </a:solidFill>
              </a:rPr>
              <a:t>energy_bar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= 100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running = True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dir</a:t>
            </a:r>
            <a:r>
              <a:rPr lang="en-US" altLang="ko-KR" sz="1100" dirty="0">
                <a:solidFill>
                  <a:schemeClr val="tx1"/>
                </a:solidFill>
              </a:rPr>
              <a:t> = 90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Power = 50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temp_dir</a:t>
            </a:r>
            <a:r>
              <a:rPr lang="en-US" altLang="ko-KR" sz="1100" dirty="0">
                <a:solidFill>
                  <a:schemeClr val="tx1"/>
                </a:solidFill>
              </a:rPr>
              <a:t> = 1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bowling_scene</a:t>
            </a:r>
            <a:r>
              <a:rPr lang="en-US" altLang="ko-KR" sz="1100" dirty="0">
                <a:solidFill>
                  <a:schemeClr val="tx1"/>
                </a:solidFill>
              </a:rPr>
              <a:t> = [</a:t>
            </a:r>
            <a:r>
              <a:rPr lang="en-US" altLang="ko-KR" sz="1100" dirty="0" err="1">
                <a:solidFill>
                  <a:schemeClr val="tx1"/>
                </a:solidFill>
              </a:rPr>
              <a:t>Back,Ball,Pins,Bar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#draw and update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While(time&gt;0 or running):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Handle_event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dir</a:t>
            </a:r>
            <a:r>
              <a:rPr lang="en-US" altLang="ko-KR" sz="1100" dirty="0">
                <a:solidFill>
                  <a:schemeClr val="tx1"/>
                </a:solidFill>
              </a:rPr>
              <a:t> += </a:t>
            </a:r>
            <a:r>
              <a:rPr lang="en-US" altLang="ko-KR" sz="1100" dirty="0" err="1">
                <a:solidFill>
                  <a:schemeClr val="tx1"/>
                </a:solidFill>
              </a:rPr>
              <a:t>temp_dir</a:t>
            </a:r>
            <a:r>
              <a:rPr lang="en-US" altLang="ko-KR" sz="1100" dirty="0">
                <a:solidFill>
                  <a:schemeClr val="tx1"/>
                </a:solidFill>
              </a:rPr>
              <a:t> * 2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If (</a:t>
            </a:r>
            <a:r>
              <a:rPr lang="en-US" altLang="ko-KR" sz="1100" dirty="0" err="1">
                <a:solidFill>
                  <a:schemeClr val="tx1"/>
                </a:solidFill>
              </a:rPr>
              <a:t>dir</a:t>
            </a:r>
            <a:r>
              <a:rPr lang="en-US" altLang="ko-KR" sz="1100" dirty="0">
                <a:solidFill>
                  <a:schemeClr val="tx1"/>
                </a:solidFill>
              </a:rPr>
              <a:t>&gt;180 or </a:t>
            </a:r>
            <a:r>
              <a:rPr lang="en-US" altLang="ko-KR" sz="1100" dirty="0" err="1">
                <a:solidFill>
                  <a:schemeClr val="tx1"/>
                </a:solidFill>
              </a:rPr>
              <a:t>dir</a:t>
            </a:r>
            <a:r>
              <a:rPr lang="en-US" altLang="ko-KR" sz="1100" dirty="0">
                <a:solidFill>
                  <a:schemeClr val="tx1"/>
                </a:solidFill>
              </a:rPr>
              <a:t> &lt; 0) </a:t>
            </a:r>
            <a:r>
              <a:rPr lang="en-US" altLang="ko-KR" sz="1100" dirty="0" err="1">
                <a:solidFill>
                  <a:schemeClr val="tx1"/>
                </a:solidFill>
              </a:rPr>
              <a:t>temp_dir</a:t>
            </a:r>
            <a:r>
              <a:rPr lang="en-US" altLang="ko-KR" sz="1100" dirty="0">
                <a:solidFill>
                  <a:schemeClr val="tx1"/>
                </a:solidFill>
              </a:rPr>
              <a:t> * -1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-= 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For o in </a:t>
            </a:r>
            <a:r>
              <a:rPr lang="en-US" altLang="ko-KR" sz="1100" dirty="0" err="1">
                <a:solidFill>
                  <a:schemeClr val="tx1"/>
                </a:solidFill>
              </a:rPr>
              <a:t>bowling_scnen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o.draw</a:t>
            </a:r>
            <a:r>
              <a:rPr lang="en-US" altLang="ko-KR" sz="1100" dirty="0">
                <a:solidFill>
                  <a:schemeClr val="tx1"/>
                </a:solidFill>
              </a:rPr>
              <a:t>; </a:t>
            </a:r>
            <a:r>
              <a:rPr lang="en-US" altLang="ko-KR" sz="1100" dirty="0" err="1">
                <a:solidFill>
                  <a:schemeClr val="tx1"/>
                </a:solidFill>
              </a:rPr>
              <a:t>o.update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= 100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While(time&gt;0 or running):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Handle_event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power += </a:t>
            </a:r>
            <a:r>
              <a:rPr lang="en-US" altLang="ko-KR" sz="1100" dirty="0" err="1">
                <a:solidFill>
                  <a:schemeClr val="tx1"/>
                </a:solidFill>
              </a:rPr>
              <a:t>temp_dir</a:t>
            </a:r>
            <a:r>
              <a:rPr lang="en-US" altLang="ko-KR" sz="1100" dirty="0">
                <a:solidFill>
                  <a:schemeClr val="tx1"/>
                </a:solidFill>
              </a:rPr>
              <a:t> * 2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If (power&gt;100 or power &lt; 0) </a:t>
            </a:r>
            <a:r>
              <a:rPr lang="en-US" altLang="ko-KR" sz="1100" dirty="0" err="1">
                <a:solidFill>
                  <a:schemeClr val="tx1"/>
                </a:solidFill>
              </a:rPr>
              <a:t>temp_dir</a:t>
            </a:r>
            <a:r>
              <a:rPr lang="en-US" altLang="ko-KR" sz="1100" dirty="0">
                <a:solidFill>
                  <a:schemeClr val="tx1"/>
                </a:solidFill>
              </a:rPr>
              <a:t> * -1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time -= 1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For o in </a:t>
            </a:r>
            <a:r>
              <a:rPr lang="en-US" altLang="ko-KR" sz="1100" dirty="0" err="1">
                <a:solidFill>
                  <a:schemeClr val="tx1"/>
                </a:solidFill>
              </a:rPr>
              <a:t>bowling_scnen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o.draw</a:t>
            </a:r>
            <a:r>
              <a:rPr lang="en-US" altLang="ko-KR" sz="1100" dirty="0">
                <a:solidFill>
                  <a:schemeClr val="tx1"/>
                </a:solidFill>
              </a:rPr>
              <a:t>; </a:t>
            </a:r>
            <a:r>
              <a:rPr lang="en-US" altLang="ko-KR" sz="1100" dirty="0" err="1">
                <a:solidFill>
                  <a:schemeClr val="tx1"/>
                </a:solidFill>
              </a:rPr>
              <a:t>o.update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While(</a:t>
            </a:r>
            <a:r>
              <a:rPr lang="en-US" altLang="ko-KR" sz="1100" dirty="0" err="1">
                <a:solidFill>
                  <a:schemeClr val="tx1"/>
                </a:solidFill>
              </a:rPr>
              <a:t>Ball.y</a:t>
            </a:r>
            <a:r>
              <a:rPr lang="en-US" altLang="ko-KR" sz="1100" dirty="0">
                <a:solidFill>
                  <a:schemeClr val="tx1"/>
                </a:solidFill>
              </a:rPr>
              <a:t> &lt; 1000):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For o in </a:t>
            </a:r>
            <a:r>
              <a:rPr lang="en-US" altLang="ko-KR" sz="1100" dirty="0" err="1">
                <a:solidFill>
                  <a:schemeClr val="tx1"/>
                </a:solidFill>
              </a:rPr>
              <a:t>bowling_scnen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o.draw</a:t>
            </a:r>
            <a:r>
              <a:rPr lang="en-US" altLang="ko-KR" sz="1100" dirty="0">
                <a:solidFill>
                  <a:schemeClr val="tx1"/>
                </a:solidFill>
              </a:rPr>
              <a:t>; </a:t>
            </a:r>
            <a:r>
              <a:rPr lang="en-US" altLang="ko-KR" sz="1100" dirty="0" err="1">
                <a:solidFill>
                  <a:schemeClr val="tx1"/>
                </a:solidFill>
              </a:rPr>
              <a:t>o.update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5190A-A87C-256C-7915-27A9C3235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0000"/>
                    </a14:imgEffect>
                    <a14:imgEffect>
                      <a14:brightnessContrast bright="18000" contrast="-20000"/>
                    </a14:imgEffect>
                  </a14:imgLayer>
                </a14:imgProps>
              </a:ext>
            </a:extLst>
          </a:blip>
          <a:srcRect l="1593" t="926" r="2781" b="22385"/>
          <a:stretch/>
        </p:blipFill>
        <p:spPr>
          <a:xfrm>
            <a:off x="7068872" y="1220880"/>
            <a:ext cx="2307436" cy="15223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27E571-50E0-AE0C-2841-29BAFD0060BD}"/>
              </a:ext>
            </a:extLst>
          </p:cNvPr>
          <p:cNvSpPr/>
          <p:nvPr/>
        </p:nvSpPr>
        <p:spPr>
          <a:xfrm>
            <a:off x="9569348" y="1133384"/>
            <a:ext cx="2053692" cy="152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8793F-0B8A-87C1-C4EB-655FCC13D0C9}"/>
              </a:ext>
            </a:extLst>
          </p:cNvPr>
          <p:cNvSpPr txBox="1"/>
          <p:nvPr/>
        </p:nvSpPr>
        <p:spPr>
          <a:xfrm>
            <a:off x="10141534" y="1202949"/>
            <a:ext cx="1134212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60"/>
              </a:lnSpc>
            </a:pPr>
            <a:r>
              <a:rPr lang="en-US" altLang="ko-KR" sz="1200" dirty="0"/>
              <a:t>OOOOO</a:t>
            </a:r>
          </a:p>
          <a:p>
            <a:pPr>
              <a:lnSpc>
                <a:spcPts val="1060"/>
              </a:lnSpc>
            </a:pPr>
            <a:r>
              <a:rPr lang="en-US" altLang="ko-KR" sz="1200" dirty="0"/>
              <a:t> OOOO</a:t>
            </a:r>
          </a:p>
          <a:p>
            <a:pPr>
              <a:lnSpc>
                <a:spcPts val="1060"/>
              </a:lnSpc>
            </a:pPr>
            <a:r>
              <a:rPr lang="en-US" altLang="ko-KR" sz="1200" dirty="0"/>
              <a:t>  OOO</a:t>
            </a:r>
          </a:p>
          <a:p>
            <a:pPr>
              <a:lnSpc>
                <a:spcPts val="1060"/>
              </a:lnSpc>
            </a:pPr>
            <a:r>
              <a:rPr lang="en-US" altLang="ko-KR" sz="1200" dirty="0"/>
              <a:t>   OO</a:t>
            </a:r>
          </a:p>
          <a:p>
            <a:pPr>
              <a:lnSpc>
                <a:spcPts val="1060"/>
              </a:lnSpc>
            </a:pPr>
            <a:r>
              <a:rPr lang="en-US" altLang="ko-KR" sz="1200" dirty="0"/>
              <a:t>    O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326CB5-F2CE-D12F-6D72-8F6D67C41A81}"/>
              </a:ext>
            </a:extLst>
          </p:cNvPr>
          <p:cNvSpPr/>
          <p:nvPr/>
        </p:nvSpPr>
        <p:spPr>
          <a:xfrm>
            <a:off x="10383339" y="2283634"/>
            <a:ext cx="272466" cy="27813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5306B453-F60A-D524-E744-F6314F3A95C0}"/>
              </a:ext>
            </a:extLst>
          </p:cNvPr>
          <p:cNvSpPr/>
          <p:nvPr/>
        </p:nvSpPr>
        <p:spPr>
          <a:xfrm>
            <a:off x="10157966" y="2113280"/>
            <a:ext cx="698135" cy="448490"/>
          </a:xfrm>
          <a:prstGeom prst="blockArc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63C2B8-DE44-08B0-9CA1-55F76C80698B}"/>
              </a:ext>
            </a:extLst>
          </p:cNvPr>
          <p:cNvCxnSpPr/>
          <p:nvPr/>
        </p:nvCxnSpPr>
        <p:spPr>
          <a:xfrm flipV="1">
            <a:off x="10503405" y="1968607"/>
            <a:ext cx="0" cy="315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A86F6F-37A8-32DD-7A69-0F344E9C186B}"/>
              </a:ext>
            </a:extLst>
          </p:cNvPr>
          <p:cNvCxnSpPr>
            <a:cxnSpLocks/>
          </p:cNvCxnSpPr>
          <p:nvPr/>
        </p:nvCxnSpPr>
        <p:spPr>
          <a:xfrm flipV="1">
            <a:off x="10664981" y="2048317"/>
            <a:ext cx="200296" cy="309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9AC3E5-22AB-3606-8C90-FE7BC44ACE7C}"/>
              </a:ext>
            </a:extLst>
          </p:cNvPr>
          <p:cNvCxnSpPr>
            <a:cxnSpLocks/>
          </p:cNvCxnSpPr>
          <p:nvPr/>
        </p:nvCxnSpPr>
        <p:spPr>
          <a:xfrm flipH="1" flipV="1">
            <a:off x="10201716" y="2055406"/>
            <a:ext cx="158796" cy="311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E4B895-961E-A57F-D7C6-9761550FA7F8}"/>
              </a:ext>
            </a:extLst>
          </p:cNvPr>
          <p:cNvSpPr/>
          <p:nvPr/>
        </p:nvSpPr>
        <p:spPr>
          <a:xfrm>
            <a:off x="9712960" y="1381760"/>
            <a:ext cx="158793" cy="1066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BB0B98-0244-4F68-820D-F30E841E3BC2}"/>
              </a:ext>
            </a:extLst>
          </p:cNvPr>
          <p:cNvSpPr/>
          <p:nvPr/>
        </p:nvSpPr>
        <p:spPr>
          <a:xfrm>
            <a:off x="9624604" y="1886410"/>
            <a:ext cx="302405" cy="1446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B5DA4D-8CBB-A644-28D4-E90DBF612E44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9792356" y="1381760"/>
            <a:ext cx="1" cy="9018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FF189723-3FDC-7B34-8567-E4D72F2EC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5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2"/>
    </mc:Choice>
    <mc:Fallback xmlns="">
      <p:transition spd="slow" advTm="1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만화 영화, 일러스트레이션, 애니메이션, 소설이(가) 표시된 사진&#10;&#10;자동 생성된 설명">
            <a:extLst>
              <a:ext uri="{FF2B5EF4-FFF2-40B4-BE49-F238E27FC236}">
                <a16:creationId xmlns:a16="http://schemas.microsoft.com/office/drawing/2014/main" id="{33DE3147-3248-696A-BBE4-5D67D1DDA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39" y="1254670"/>
            <a:ext cx="5535867" cy="4151900"/>
          </a:xfrm>
          <a:prstGeom prst="rect">
            <a:avLst/>
          </a:prstGeom>
        </p:spPr>
      </p:pic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6055179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066D0-6AB6-6D22-0446-9524D0BFC42E}"/>
              </a:ext>
            </a:extLst>
          </p:cNvPr>
          <p:cNvSpPr txBox="1"/>
          <p:nvPr/>
        </p:nvSpPr>
        <p:spPr>
          <a:xfrm>
            <a:off x="3220988" y="4639407"/>
            <a:ext cx="1292772" cy="646331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</a:t>
            </a:r>
            <a:r>
              <a:rPr lang="ko-KR" alt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95BCA-A909-F2F8-4438-00FCE3F54AE9}"/>
              </a:ext>
            </a:extLst>
          </p:cNvPr>
          <p:cNvSpPr txBox="1"/>
          <p:nvPr/>
        </p:nvSpPr>
        <p:spPr>
          <a:xfrm>
            <a:off x="7821867" y="4639407"/>
            <a:ext cx="1292772" cy="646331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7</a:t>
            </a:r>
            <a:r>
              <a:rPr lang="ko-KR" alt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점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A9E4A8-786B-6B1D-CDF9-CC15027ED500}"/>
              </a:ext>
            </a:extLst>
          </p:cNvPr>
          <p:cNvSpPr/>
          <p:nvPr/>
        </p:nvSpPr>
        <p:spPr>
          <a:xfrm>
            <a:off x="6611284" y="2018793"/>
            <a:ext cx="419239" cy="40772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5129F-D3B9-8F13-2843-3EA062742945}"/>
              </a:ext>
            </a:extLst>
          </p:cNvPr>
          <p:cNvSpPr txBox="1"/>
          <p:nvPr/>
        </p:nvSpPr>
        <p:spPr>
          <a:xfrm>
            <a:off x="5415144" y="2663124"/>
            <a:ext cx="2535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Goal!</a:t>
            </a:r>
            <a:endParaRPr lang="ko-KR" alt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28FF872-731F-ECF7-003B-C9AD2C948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60" y="5076497"/>
            <a:ext cx="11267090" cy="1578463"/>
          </a:xfrm>
          <a:prstGeom prst="roundRect">
            <a:avLst>
              <a:gd name="adj" fmla="val 12203"/>
            </a:avLst>
          </a:prstGeom>
          <a:solidFill>
            <a:schemeClr val="bg1">
              <a:alpha val="52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2.</a:t>
            </a:r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에어하키</a:t>
            </a:r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하키채를 조작해서 </a:t>
            </a:r>
            <a:r>
              <a:rPr lang="ko-KR" altLang="en-US" sz="44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하키퍽을</a:t>
            </a:r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튕겨내 골대에 넣는다 </a:t>
            </a:r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11</a:t>
            </a:r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점을 먼저 득점하는 사람의 승리</a:t>
            </a:r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</a:t>
            </a:r>
          </a:p>
          <a:p>
            <a:endParaRPr lang="ko-KR" altLang="en-US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pic>
        <p:nvPicPr>
          <p:cNvPr id="36" name="그림 35" descr="플래터, 식기, 도기, 테이블웨어이(가) 표시된 사진&#10;&#10;자동 생성된 설명">
            <a:extLst>
              <a:ext uri="{FF2B5EF4-FFF2-40B4-BE49-F238E27FC236}">
                <a16:creationId xmlns:a16="http://schemas.microsoft.com/office/drawing/2014/main" id="{70719E69-E2D8-D458-BCFE-F8A6450F8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36" y="1440217"/>
            <a:ext cx="672549" cy="6725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11979"/>
            <a:ext cx="12192000" cy="2670898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식기, 테이블웨어, 도자기이(가) 표시된 사진&#10;&#10;자동 생성된 설명">
            <a:extLst>
              <a:ext uri="{FF2B5EF4-FFF2-40B4-BE49-F238E27FC236}">
                <a16:creationId xmlns:a16="http://schemas.microsoft.com/office/drawing/2014/main" id="{C6E9A951-23EB-E8BD-E36A-92CCA63D2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6" y="4210260"/>
            <a:ext cx="647011" cy="6470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예상 게임 진행흐름</a:t>
            </a:r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AF2FB3-781C-0BB8-EF8B-722CAFF6D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050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2"/>
    </mc:Choice>
    <mc:Fallback xmlns="">
      <p:transition spd="slow" advTm="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5521 0.0354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5404 0.130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03 0.1301 L -0.02852 0.3995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9" grpId="0" animBg="1"/>
      <p:bldP spid="29" grpId="1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11271147" cy="232876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구현 계획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에어하키 게임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sp>
        <p:nvSpPr>
          <p:cNvPr id="45" name="부제목 2">
            <a:extLst>
              <a:ext uri="{FF2B5EF4-FFF2-40B4-BE49-F238E27FC236}">
                <a16:creationId xmlns:a16="http://schemas.microsoft.com/office/drawing/2014/main" id="{DBBAC1E3-436E-19BB-A072-D7739D931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2332" y="2855877"/>
            <a:ext cx="8389605" cy="3873914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하키퍽이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튕겨나가는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각도를 잘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살려야할것같다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</a:p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하키퍽은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이동각도를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가지고있는데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만약 세로벽에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부딪힐경우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x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이동방향은 반대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y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이동방향은 그대로가 된다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이를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update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나 다른 충돌처리함수를 만들어 충돌처리를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해준뒤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부딪힌 각도에 따라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각도를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바꾸어줄것이다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</a:t>
            </a:r>
          </a:p>
          <a:p>
            <a:pPr>
              <a:lnSpc>
                <a:spcPts val="1580"/>
              </a:lnSpc>
            </a:pP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(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세로벽은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+90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가로벽은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+180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하키채와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충돌하는경우는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부딪힌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하키채부분의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각도를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이동각도에 더해주면 될 것 같다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(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아마 직접 코딩해봐야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알것같다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580"/>
              </a:lnSpc>
            </a:pP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하키퍽의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이동은 아마 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x += cos(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이동각도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 y += sin(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하키퍽이동각도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로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  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이루어질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것같다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 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플레이어는 하키채를 그림에 나와있는 반쪽구간에서만 움직일 수 있으며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</a:p>
          <a:p>
            <a:pPr>
              <a:lnSpc>
                <a:spcPts val="1580"/>
              </a:lnSpc>
            </a:pP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마우스 왼쪽을 </a:t>
            </a:r>
            <a:r>
              <a:rPr lang="ko-KR" altLang="en-US" sz="20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누를필요</a:t>
            </a:r>
            <a:r>
              <a:rPr lang="ko-KR" altLang="en-US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없이 마우스 움직임만으로도 하키채를 움직일 수 있다</a:t>
            </a:r>
            <a:r>
              <a:rPr lang="en-US" altLang="ko-KR" sz="20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</a:t>
            </a:r>
          </a:p>
          <a:p>
            <a:pPr>
              <a:lnSpc>
                <a:spcPts val="1580"/>
              </a:lnSpc>
            </a:pPr>
            <a:endParaRPr lang="en-US" altLang="ko-KR" sz="20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06190F1-49FC-044B-0132-BE01A58C01C2}"/>
              </a:ext>
            </a:extLst>
          </p:cNvPr>
          <p:cNvSpPr txBox="1">
            <a:spLocks/>
          </p:cNvSpPr>
          <p:nvPr/>
        </p:nvSpPr>
        <p:spPr>
          <a:xfrm>
            <a:off x="3503668" y="876901"/>
            <a:ext cx="3426105" cy="1978975"/>
          </a:xfrm>
          <a:prstGeom prst="roundRect">
            <a:avLst>
              <a:gd name="adj" fmla="val 12203"/>
            </a:avLst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사용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:</a:t>
            </a: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 퍽 객체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(x y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좌표값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이동각도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하키 채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(x y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좌표값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</a:t>
            </a:r>
          </a:p>
          <a:p>
            <a:pPr>
              <a:lnSpc>
                <a:spcPts val="156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플레이어와 상대방캐릭터의 일러스트 객체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(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미정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) : 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남는 양쪽 빈칸에 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       </a:t>
            </a:r>
            <a:r>
              <a:rPr lang="ko-KR" altLang="en-US" sz="1800" dirty="0" err="1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채울거</a:t>
            </a: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같다</a:t>
            </a:r>
            <a:r>
              <a:rPr lang="en-US" altLang="ko-KR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.                        </a:t>
            </a:r>
          </a:p>
          <a:p>
            <a:pPr>
              <a:lnSpc>
                <a:spcPts val="1560"/>
              </a:lnSpc>
            </a:pPr>
            <a:r>
              <a:rPr lang="ko-KR" altLang="en-US" sz="18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배경 객체</a:t>
            </a:r>
            <a:endParaRPr lang="en-US" altLang="ko-KR" sz="18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95F80C-CB8F-1C28-3328-350BBFAE85C5}"/>
              </a:ext>
            </a:extLst>
          </p:cNvPr>
          <p:cNvSpPr/>
          <p:nvPr/>
        </p:nvSpPr>
        <p:spPr>
          <a:xfrm>
            <a:off x="16722" y="1749348"/>
            <a:ext cx="3334872" cy="371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Class </a:t>
            </a:r>
            <a:r>
              <a:rPr lang="ko-KR" altLang="en-US" sz="1100" dirty="0" err="1">
                <a:solidFill>
                  <a:schemeClr val="tx1"/>
                </a:solidFill>
              </a:rPr>
              <a:t>하키퍽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def __</a:t>
            </a:r>
            <a:r>
              <a:rPr lang="en-US" altLang="ko-KR" sz="1100" dirty="0" err="1">
                <a:solidFill>
                  <a:schemeClr val="tx1"/>
                </a:solidFill>
              </a:rPr>
              <a:t>init</a:t>
            </a:r>
            <a:r>
              <a:rPr lang="en-US" altLang="ko-KR" sz="1100" dirty="0">
                <a:solidFill>
                  <a:schemeClr val="tx1"/>
                </a:solidFill>
              </a:rPr>
              <a:t>__(self):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Self.x</a:t>
            </a:r>
            <a:r>
              <a:rPr lang="en-US" altLang="ko-KR" sz="1100" dirty="0">
                <a:solidFill>
                  <a:schemeClr val="tx1"/>
                </a:solidFill>
              </a:rPr>
              <a:t> = 500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Self.y</a:t>
            </a:r>
            <a:r>
              <a:rPr lang="en-US" altLang="ko-KR" sz="1100" dirty="0">
                <a:solidFill>
                  <a:schemeClr val="tx1"/>
                </a:solidFill>
              </a:rPr>
              <a:t> = 500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Self.arc = -90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def update():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Self.x</a:t>
            </a:r>
            <a:r>
              <a:rPr lang="en-US" altLang="ko-KR" sz="1100" dirty="0">
                <a:solidFill>
                  <a:schemeClr val="tx1"/>
                </a:solidFill>
              </a:rPr>
              <a:t> += cos(radians(self.arc))</a:t>
            </a:r>
          </a:p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Self.y</a:t>
            </a:r>
            <a:r>
              <a:rPr lang="en-US" altLang="ko-KR" sz="1100" dirty="0">
                <a:solidFill>
                  <a:schemeClr val="tx1"/>
                </a:solidFill>
              </a:rPr>
              <a:t> += (sin(radians(self.arc))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If (</a:t>
            </a:r>
            <a:r>
              <a:rPr lang="ko-KR" altLang="en-US" sz="1100" dirty="0">
                <a:solidFill>
                  <a:schemeClr val="tx1"/>
                </a:solidFill>
              </a:rPr>
              <a:t>충돌</a:t>
            </a:r>
            <a:r>
              <a:rPr lang="en-US" altLang="ko-KR" sz="1100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Self.arc += </a:t>
            </a:r>
            <a:r>
              <a:rPr lang="ko-KR" altLang="en-US" sz="1100" dirty="0">
                <a:solidFill>
                  <a:schemeClr val="tx1"/>
                </a:solidFill>
              </a:rPr>
              <a:t>충돌한객체의 각도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27E571-50E0-AE0C-2841-29BAFD0060BD}"/>
              </a:ext>
            </a:extLst>
          </p:cNvPr>
          <p:cNvSpPr/>
          <p:nvPr/>
        </p:nvSpPr>
        <p:spPr>
          <a:xfrm>
            <a:off x="8214866" y="1114472"/>
            <a:ext cx="2053692" cy="152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A90E61-36F7-D834-4105-086F94276E8E}"/>
              </a:ext>
            </a:extLst>
          </p:cNvPr>
          <p:cNvSpPr/>
          <p:nvPr/>
        </p:nvSpPr>
        <p:spPr>
          <a:xfrm>
            <a:off x="8808400" y="1114472"/>
            <a:ext cx="904560" cy="152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80E896-F47E-78C2-C447-CCE2EBEFD8CF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8808400" y="1875632"/>
            <a:ext cx="904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11E28AB-C9BE-AB48-D625-7DFCAFCB316B}"/>
              </a:ext>
            </a:extLst>
          </p:cNvPr>
          <p:cNvSpPr/>
          <p:nvPr/>
        </p:nvSpPr>
        <p:spPr>
          <a:xfrm>
            <a:off x="10119360" y="1095992"/>
            <a:ext cx="1605280" cy="1608180"/>
          </a:xfrm>
          <a:prstGeom prst="wedgeRectCallout">
            <a:avLst>
              <a:gd name="adj1" fmla="val -76307"/>
              <a:gd name="adj2" fmla="val 2522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플레이어가 하키채를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움직일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있는 구간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0996BCA-497D-9E65-481F-84BB2B5734AD}"/>
              </a:ext>
            </a:extLst>
          </p:cNvPr>
          <p:cNvSpPr/>
          <p:nvPr/>
        </p:nvSpPr>
        <p:spPr>
          <a:xfrm>
            <a:off x="9072880" y="1229360"/>
            <a:ext cx="203200" cy="1523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4AD040-81C1-7220-ADED-7B833B5877CB}"/>
              </a:ext>
            </a:extLst>
          </p:cNvPr>
          <p:cNvSpPr/>
          <p:nvPr/>
        </p:nvSpPr>
        <p:spPr>
          <a:xfrm>
            <a:off x="8961120" y="1095992"/>
            <a:ext cx="579120" cy="659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B62687-588F-76CE-A382-F2D2AA537E80}"/>
              </a:ext>
            </a:extLst>
          </p:cNvPr>
          <p:cNvSpPr/>
          <p:nvPr/>
        </p:nvSpPr>
        <p:spPr>
          <a:xfrm>
            <a:off x="8981766" y="2587418"/>
            <a:ext cx="579120" cy="659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1893774-97DC-880C-669B-37C45CC51332}"/>
              </a:ext>
            </a:extLst>
          </p:cNvPr>
          <p:cNvSpPr/>
          <p:nvPr/>
        </p:nvSpPr>
        <p:spPr>
          <a:xfrm>
            <a:off x="9337040" y="2359172"/>
            <a:ext cx="203200" cy="1523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E65AE2-527B-6EA4-AE80-A45A27D17D33}"/>
              </a:ext>
            </a:extLst>
          </p:cNvPr>
          <p:cNvSpPr/>
          <p:nvPr/>
        </p:nvSpPr>
        <p:spPr>
          <a:xfrm>
            <a:off x="9438640" y="2011680"/>
            <a:ext cx="101600" cy="830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BBCC0C8-9F28-BA48-26C0-45699BE96A9D}"/>
              </a:ext>
            </a:extLst>
          </p:cNvPr>
          <p:cNvCxnSpPr>
            <a:cxnSpLocks/>
          </p:cNvCxnSpPr>
          <p:nvPr/>
        </p:nvCxnSpPr>
        <p:spPr>
          <a:xfrm flipV="1">
            <a:off x="9511264" y="1788981"/>
            <a:ext cx="219131" cy="22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AF7415C-4919-9640-9F62-5339303DDA09}"/>
              </a:ext>
            </a:extLst>
          </p:cNvPr>
          <p:cNvCxnSpPr>
            <a:cxnSpLocks/>
          </p:cNvCxnSpPr>
          <p:nvPr/>
        </p:nvCxnSpPr>
        <p:spPr>
          <a:xfrm flipH="1" flipV="1">
            <a:off x="9438640" y="1493520"/>
            <a:ext cx="274320" cy="295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3109091-D1C8-A9A0-B5CE-B45F901E2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701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2"/>
    </mc:Choice>
    <mc:Fallback xmlns="">
      <p:transition spd="slow" advTm="6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예상 게임 진행흐름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6055179" y="343459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375920" y="1003127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28FF872-731F-ECF7-003B-C9AD2C948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360" y="5076497"/>
            <a:ext cx="11267090" cy="1578463"/>
          </a:xfrm>
          <a:prstGeom prst="roundRect">
            <a:avLst>
              <a:gd name="adj" fmla="val 12203"/>
            </a:avLst>
          </a:prstGeom>
          <a:solidFill>
            <a:schemeClr val="bg1">
              <a:alpha val="52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3.</a:t>
            </a:r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</a:t>
            </a:r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오락실의 농구기계 게임이다 </a:t>
            </a:r>
            <a:endParaRPr lang="en-US" altLang="ko-KR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r>
              <a:rPr lang="ko-KR" altLang="en-US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타이밍에 맞춰 시간내에 농구공을 골대에 더 많이 넣는 사람의 승리</a:t>
            </a:r>
            <a:r>
              <a:rPr lang="en-US" altLang="ko-KR" sz="4400" dirty="0">
                <a:solidFill>
                  <a:srgbClr val="842C3B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</a:t>
            </a:r>
            <a:endParaRPr lang="ko-KR" altLang="en-US" sz="4400" dirty="0">
              <a:solidFill>
                <a:srgbClr val="842C3B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83D29AEB-AFB6-B38F-3DF9-E2EC1D6F922E}"/>
              </a:ext>
            </a:extLst>
          </p:cNvPr>
          <p:cNvSpPr/>
          <p:nvPr/>
        </p:nvSpPr>
        <p:spPr>
          <a:xfrm>
            <a:off x="2680138" y="1334814"/>
            <a:ext cx="7062952" cy="430924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FCC3C5F1-9B7B-EF28-ECE8-961789AD9FF2}"/>
              </a:ext>
            </a:extLst>
          </p:cNvPr>
          <p:cNvSpPr/>
          <p:nvPr/>
        </p:nvSpPr>
        <p:spPr>
          <a:xfrm>
            <a:off x="3171315" y="1334814"/>
            <a:ext cx="6080597" cy="3407141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A870AE39-272A-36AC-7823-96D7FC8362DE}"/>
              </a:ext>
            </a:extLst>
          </p:cNvPr>
          <p:cNvSpPr/>
          <p:nvPr/>
        </p:nvSpPr>
        <p:spPr>
          <a:xfrm>
            <a:off x="3171315" y="4741955"/>
            <a:ext cx="6080597" cy="90210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>
            <a:extLst>
              <a:ext uri="{FF2B5EF4-FFF2-40B4-BE49-F238E27FC236}">
                <a16:creationId xmlns:a16="http://schemas.microsoft.com/office/drawing/2014/main" id="{147E7AEF-5171-CC58-2BD2-5B0F6DA44816}"/>
              </a:ext>
            </a:extLst>
          </p:cNvPr>
          <p:cNvSpPr/>
          <p:nvPr/>
        </p:nvSpPr>
        <p:spPr>
          <a:xfrm>
            <a:off x="3376265" y="1487214"/>
            <a:ext cx="5683651" cy="306376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CCF1F8F-6E6C-FA23-4D9F-8AF334B0A089}"/>
              </a:ext>
            </a:extLst>
          </p:cNvPr>
          <p:cNvCxnSpPr>
            <a:cxnSpLocks/>
          </p:cNvCxnSpPr>
          <p:nvPr/>
        </p:nvCxnSpPr>
        <p:spPr>
          <a:xfrm>
            <a:off x="4141076" y="2280745"/>
            <a:ext cx="4141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B9850E-FCD3-C94C-2420-771E59A2A57A}"/>
              </a:ext>
            </a:extLst>
          </p:cNvPr>
          <p:cNvCxnSpPr/>
          <p:nvPr/>
        </p:nvCxnSpPr>
        <p:spPr>
          <a:xfrm>
            <a:off x="4141076" y="1487214"/>
            <a:ext cx="0" cy="793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C1E317-715F-1B4A-AAC5-68C67BC125BA}"/>
              </a:ext>
            </a:extLst>
          </p:cNvPr>
          <p:cNvCxnSpPr/>
          <p:nvPr/>
        </p:nvCxnSpPr>
        <p:spPr>
          <a:xfrm>
            <a:off x="8271641" y="1487214"/>
            <a:ext cx="0" cy="793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0325EB-7853-75EF-EBD2-BA36A95DF301}"/>
              </a:ext>
            </a:extLst>
          </p:cNvPr>
          <p:cNvCxnSpPr/>
          <p:nvPr/>
        </p:nvCxnSpPr>
        <p:spPr>
          <a:xfrm flipH="1">
            <a:off x="3376265" y="2280745"/>
            <a:ext cx="764811" cy="2270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CD8D7C-68C9-E884-CFD1-9154572E7096}"/>
              </a:ext>
            </a:extLst>
          </p:cNvPr>
          <p:cNvCxnSpPr/>
          <p:nvPr/>
        </p:nvCxnSpPr>
        <p:spPr>
          <a:xfrm>
            <a:off x="8271641" y="2280745"/>
            <a:ext cx="788275" cy="2270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농구 골대 단색으로 채워진">
            <a:extLst>
              <a:ext uri="{FF2B5EF4-FFF2-40B4-BE49-F238E27FC236}">
                <a16:creationId xmlns:a16="http://schemas.microsoft.com/office/drawing/2014/main" id="{F1CEE734-EB3B-AD46-66B1-A8C8D0E00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7343" y="1311044"/>
            <a:ext cx="1855077" cy="1855077"/>
          </a:xfrm>
          <a:prstGeom prst="rect">
            <a:avLst/>
          </a:prstGeom>
        </p:spPr>
      </p:pic>
      <p:pic>
        <p:nvPicPr>
          <p:cNvPr id="27" name="그래픽 26" descr="농구 단색으로 채워진">
            <a:extLst>
              <a:ext uri="{FF2B5EF4-FFF2-40B4-BE49-F238E27FC236}">
                <a16:creationId xmlns:a16="http://schemas.microsoft.com/office/drawing/2014/main" id="{735E2405-6C8F-19AA-D446-384DB978C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471" y="3562458"/>
            <a:ext cx="1553620" cy="155362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F23692F1-80CC-0270-896A-F9774C2BF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94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7"/>
    </mc:Choice>
    <mc:Fallback xmlns="">
      <p:transition spd="slow" advTm="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1 0.00463 L -0.17161 0.00463 L 0.14466 0.00301 C 0.14558 0.00301 0.14636 0.00162 0.14727 0.00162 C 0.15196 0.00162 0.15651 0.00255 0.16107 0.00301 C 0.16172 0.00463 0.1638 0.00741 0.16276 0.00764 L -0.01302 0.00463 L -0.16732 0.00301 C -0.17448 0.00116 -0.17122 0.00162 -0.17669 0.00162 L -0.17669 0.00162 " pathEditMode="relative" ptsTypes="AAAAAAAA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2801 L 0.00013 0.02801 C 0.00312 -0.06134 -0.00013 0.01458 0.0069 -0.09468 C 0.01016 -0.14514 0.01367 -0.22546 0.01992 -0.27732 C 0.02461 -0.31736 0.0263 -0.3338 0.03802 -0.36158 C 0.03945 -0.36505 0.04114 -0.36829 0.0431 -0.37083 C 0.04687 -0.37546 0.05443 -0.37477 0.05781 -0.37523 C 0.06302 -0.37269 0.06888 -0.37292 0.07331 -0.36759 C 0.07552 -0.36505 0.07526 -0.35857 0.07591 -0.35394 C 0.07695 -0.34607 0.07669 -0.34144 0.07669 -0.33403 L 0.07669 -0.33403 " pathEditMode="relative" ptsTypes="AAAAAA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1451</Words>
  <Application>Microsoft Office PowerPoint</Application>
  <PresentationFormat>와이드스크린</PresentationFormat>
  <Paragraphs>220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한컴 고딕</vt:lpstr>
      <vt:lpstr>Rix떡볶이 M</vt:lpstr>
      <vt:lpstr>Office 테마</vt:lpstr>
      <vt:lpstr>썸녀의 이상형이  스포츠게임 잘하는 남자라니,  무리무리!(※무리가 아니었다?!)</vt:lpstr>
      <vt:lpstr>게임 컨셉</vt:lpstr>
      <vt:lpstr>예상 게임 진행흐름</vt:lpstr>
      <vt:lpstr>구현 계획 (노벨 게임 ) </vt:lpstr>
      <vt:lpstr>예상 게임 진행흐름</vt:lpstr>
      <vt:lpstr>구현 계획 (볼링 게임 ) </vt:lpstr>
      <vt:lpstr>예상 게임 진행흐름</vt:lpstr>
      <vt:lpstr>구현 계획 (에어하키 게임 ) </vt:lpstr>
      <vt:lpstr>예상 게임 진행흐름</vt:lpstr>
      <vt:lpstr>구현 계획 (농구 게임 ) 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썸녀의 이상형이  스포츠게임 잘하는 남자라니,  무리무리!(※무리가 아니었다?!)</dc:title>
  <dc:creator>이세영(2022180029)</dc:creator>
  <cp:lastModifiedBy>이세영(2022180029)</cp:lastModifiedBy>
  <cp:revision>10</cp:revision>
  <dcterms:created xsi:type="dcterms:W3CDTF">2023-10-04T13:34:20Z</dcterms:created>
  <dcterms:modified xsi:type="dcterms:W3CDTF">2023-10-15T09:03:40Z</dcterms:modified>
</cp:coreProperties>
</file>